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4"/>
  </p:sldMasterIdLst>
  <p:notesMasterIdLst>
    <p:notesMasterId r:id="rId20"/>
  </p:notesMasterIdLst>
  <p:sldIdLst>
    <p:sldId id="257" r:id="rId5"/>
    <p:sldId id="269" r:id="rId6"/>
    <p:sldId id="287" r:id="rId7"/>
    <p:sldId id="283" r:id="rId8"/>
    <p:sldId id="289" r:id="rId9"/>
    <p:sldId id="286" r:id="rId10"/>
    <p:sldId id="293" r:id="rId11"/>
    <p:sldId id="284" r:id="rId12"/>
    <p:sldId id="291" r:id="rId13"/>
    <p:sldId id="290" r:id="rId14"/>
    <p:sldId id="285" r:id="rId15"/>
    <p:sldId id="281" r:id="rId16"/>
    <p:sldId id="271" r:id="rId17"/>
    <p:sldId id="292" r:id="rId18"/>
    <p:sldId id="282"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F875C77-0AFD-ACE3-14FD-B8773171F882}" v="688" dt="2024-09-30T17:42:28.536"/>
    <p1510:client id="{53FF2CD3-15FE-F496-F22D-FD80B05E08C1}" v="118" dt="2024-09-30T22:31:18.290"/>
    <p1510:client id="{6E397346-F252-D17E-4BF5-74AB45453E5B}" v="41" dt="2024-10-01T19:52:04.267"/>
    <p1510:client id="{CC248C21-C528-621C-9241-E5A1ECA8E2B0}" v="164" dt="2024-10-01T19:48:06.044"/>
    <p1510:client id="{EB9D9032-0C5B-024F-EE1E-0E603C319770}" v="92" dt="2024-10-01T19:48:06.11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microsoft.com/office/2015/10/relationships/revisionInfo" Target="revisionInfo.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notesMaster" Target="notesMasters/notes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716C2FD7-63BA-4E07-957F-B9CAF46ED49A}"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B52D7925-7D4F-43DB-893E-DB5FCD1673B1}">
      <dgm:prSet/>
      <dgm:spPr/>
      <dgm:t>
        <a:bodyPr/>
        <a:lstStyle/>
        <a:p>
          <a:r>
            <a:rPr lang="en-US" b="0" i="0"/>
            <a:t>Kotlin aims to reduce the amount of boilerplate code that developers need to originally write.</a:t>
          </a:r>
          <a:endParaRPr lang="en-US"/>
        </a:p>
      </dgm:t>
    </dgm:pt>
    <dgm:pt modelId="{6657ABBD-E0C3-4304-92AA-D9A6EFF7E81A}" type="parTrans" cxnId="{C7491CD3-6DBE-44EC-86E0-D077C82EAE39}">
      <dgm:prSet/>
      <dgm:spPr/>
      <dgm:t>
        <a:bodyPr/>
        <a:lstStyle/>
        <a:p>
          <a:endParaRPr lang="en-US"/>
        </a:p>
      </dgm:t>
    </dgm:pt>
    <dgm:pt modelId="{66D7846D-4E84-46EA-970E-D713834A1815}" type="sibTrans" cxnId="{C7491CD3-6DBE-44EC-86E0-D077C82EAE39}">
      <dgm:prSet/>
      <dgm:spPr/>
      <dgm:t>
        <a:bodyPr/>
        <a:lstStyle/>
        <a:p>
          <a:endParaRPr lang="en-US"/>
        </a:p>
      </dgm:t>
    </dgm:pt>
    <dgm:pt modelId="{00BEA165-15F4-4FA0-8C6E-0A5DA8342451}">
      <dgm:prSet/>
      <dgm:spPr/>
      <dgm:t>
        <a:bodyPr/>
        <a:lstStyle/>
        <a:p>
          <a:r>
            <a:rPr lang="en-US" b="0" i="0"/>
            <a:t>Safety is considered by implementing the elimination of null pointer exceptions and immutability.</a:t>
          </a:r>
          <a:endParaRPr lang="en-US"/>
        </a:p>
      </dgm:t>
    </dgm:pt>
    <dgm:pt modelId="{6816B283-D41B-4422-94D2-60738BE9DE7B}" type="parTrans" cxnId="{3DAE24F3-954C-4C2A-9125-2D1941ADE2EA}">
      <dgm:prSet/>
      <dgm:spPr/>
      <dgm:t>
        <a:bodyPr/>
        <a:lstStyle/>
        <a:p>
          <a:endParaRPr lang="en-US"/>
        </a:p>
      </dgm:t>
    </dgm:pt>
    <dgm:pt modelId="{C62A2266-1BB9-4765-8174-BFE2A9D0E490}" type="sibTrans" cxnId="{3DAE24F3-954C-4C2A-9125-2D1941ADE2EA}">
      <dgm:prSet/>
      <dgm:spPr/>
      <dgm:t>
        <a:bodyPr/>
        <a:lstStyle/>
        <a:p>
          <a:endParaRPr lang="en-US"/>
        </a:p>
      </dgm:t>
    </dgm:pt>
    <dgm:pt modelId="{9A2A5EB2-EEC3-4CDB-A50D-E8729B85263F}">
      <dgm:prSet/>
      <dgm:spPr/>
      <dgm:t>
        <a:bodyPr/>
        <a:lstStyle/>
        <a:p>
          <a:pPr rtl="0"/>
          <a:r>
            <a:rPr lang="en-US" b="0" i="0"/>
            <a:t>Java </a:t>
          </a:r>
          <a:r>
            <a:rPr lang="en-US">
              <a:latin typeface="Calibri Light" panose="020F0302020204030204"/>
            </a:rPr>
            <a:t>and Kotlin being interoperable.</a:t>
          </a:r>
          <a:endParaRPr lang="en-US"/>
        </a:p>
      </dgm:t>
    </dgm:pt>
    <dgm:pt modelId="{7D88EE1E-4EE1-45E8-BB82-966CCF2A0118}" type="parTrans" cxnId="{EE376F61-12B4-4487-98A3-FA5E46CB7AE0}">
      <dgm:prSet/>
      <dgm:spPr/>
      <dgm:t>
        <a:bodyPr/>
        <a:lstStyle/>
        <a:p>
          <a:endParaRPr lang="en-US"/>
        </a:p>
      </dgm:t>
    </dgm:pt>
    <dgm:pt modelId="{904A359F-EC64-4ED0-81BF-2EBCE32D82CA}" type="sibTrans" cxnId="{EE376F61-12B4-4487-98A3-FA5E46CB7AE0}">
      <dgm:prSet/>
      <dgm:spPr/>
      <dgm:t>
        <a:bodyPr/>
        <a:lstStyle/>
        <a:p>
          <a:endParaRPr lang="en-US"/>
        </a:p>
      </dgm:t>
    </dgm:pt>
    <dgm:pt modelId="{DAE73232-D6E2-4FFB-9260-7DA182502B63}">
      <dgm:prSet/>
      <dgm:spPr/>
      <dgm:t>
        <a:bodyPr/>
        <a:lstStyle/>
        <a:p>
          <a:r>
            <a:rPr lang="en-US" b="0" i="0"/>
            <a:t>The goal is to make code easier to read, write, and maintain with the usage of OOP and FP paradigms and principles.</a:t>
          </a:r>
          <a:endParaRPr lang="en-US"/>
        </a:p>
      </dgm:t>
    </dgm:pt>
    <dgm:pt modelId="{07423F0F-B1F2-4135-BDA7-A63B3DD3D75A}" type="parTrans" cxnId="{B2732388-7878-46B2-98D4-7BAA94540750}">
      <dgm:prSet/>
      <dgm:spPr/>
      <dgm:t>
        <a:bodyPr/>
        <a:lstStyle/>
        <a:p>
          <a:endParaRPr lang="en-US"/>
        </a:p>
      </dgm:t>
    </dgm:pt>
    <dgm:pt modelId="{45B8AC16-02D6-4B09-9979-6B9E57CF8795}" type="sibTrans" cxnId="{B2732388-7878-46B2-98D4-7BAA94540750}">
      <dgm:prSet/>
      <dgm:spPr/>
      <dgm:t>
        <a:bodyPr/>
        <a:lstStyle/>
        <a:p>
          <a:endParaRPr lang="en-US"/>
        </a:p>
      </dgm:t>
    </dgm:pt>
    <dgm:pt modelId="{C1567E69-BF2A-4A32-883D-9FF2A4E9FE3D}" type="pres">
      <dgm:prSet presAssocID="{716C2FD7-63BA-4E07-957F-B9CAF46ED49A}" presName="linear" presStyleCnt="0">
        <dgm:presLayoutVars>
          <dgm:animLvl val="lvl"/>
          <dgm:resizeHandles val="exact"/>
        </dgm:presLayoutVars>
      </dgm:prSet>
      <dgm:spPr/>
    </dgm:pt>
    <dgm:pt modelId="{6A1B324B-F0E9-4E0F-BB92-C6AEE680960F}" type="pres">
      <dgm:prSet presAssocID="{B52D7925-7D4F-43DB-893E-DB5FCD1673B1}" presName="parentText" presStyleLbl="node1" presStyleIdx="0" presStyleCnt="4">
        <dgm:presLayoutVars>
          <dgm:chMax val="0"/>
          <dgm:bulletEnabled val="1"/>
        </dgm:presLayoutVars>
      </dgm:prSet>
      <dgm:spPr/>
    </dgm:pt>
    <dgm:pt modelId="{B413C86E-0BEC-406E-842D-95492A64CDB8}" type="pres">
      <dgm:prSet presAssocID="{66D7846D-4E84-46EA-970E-D713834A1815}" presName="spacer" presStyleCnt="0"/>
      <dgm:spPr/>
    </dgm:pt>
    <dgm:pt modelId="{3486AF05-B67A-43DE-83F4-D0AA8F3164FB}" type="pres">
      <dgm:prSet presAssocID="{00BEA165-15F4-4FA0-8C6E-0A5DA8342451}" presName="parentText" presStyleLbl="node1" presStyleIdx="1" presStyleCnt="4">
        <dgm:presLayoutVars>
          <dgm:chMax val="0"/>
          <dgm:bulletEnabled val="1"/>
        </dgm:presLayoutVars>
      </dgm:prSet>
      <dgm:spPr/>
    </dgm:pt>
    <dgm:pt modelId="{582A9572-71C2-43C5-A27D-5BA0124C8EAC}" type="pres">
      <dgm:prSet presAssocID="{C62A2266-1BB9-4765-8174-BFE2A9D0E490}" presName="spacer" presStyleCnt="0"/>
      <dgm:spPr/>
    </dgm:pt>
    <dgm:pt modelId="{5FAC2964-1C40-4DED-A40B-3D0BBF0DEA85}" type="pres">
      <dgm:prSet presAssocID="{9A2A5EB2-EEC3-4CDB-A50D-E8729B85263F}" presName="parentText" presStyleLbl="node1" presStyleIdx="2" presStyleCnt="4">
        <dgm:presLayoutVars>
          <dgm:chMax val="0"/>
          <dgm:bulletEnabled val="1"/>
        </dgm:presLayoutVars>
      </dgm:prSet>
      <dgm:spPr/>
    </dgm:pt>
    <dgm:pt modelId="{CD61CA70-A36D-403F-99D8-AD5ECE3D9773}" type="pres">
      <dgm:prSet presAssocID="{904A359F-EC64-4ED0-81BF-2EBCE32D82CA}" presName="spacer" presStyleCnt="0"/>
      <dgm:spPr/>
    </dgm:pt>
    <dgm:pt modelId="{10EDF003-1EBE-416A-A0B5-E36AFE942E44}" type="pres">
      <dgm:prSet presAssocID="{DAE73232-D6E2-4FFB-9260-7DA182502B63}" presName="parentText" presStyleLbl="node1" presStyleIdx="3" presStyleCnt="4">
        <dgm:presLayoutVars>
          <dgm:chMax val="0"/>
          <dgm:bulletEnabled val="1"/>
        </dgm:presLayoutVars>
      </dgm:prSet>
      <dgm:spPr/>
    </dgm:pt>
  </dgm:ptLst>
  <dgm:cxnLst>
    <dgm:cxn modelId="{EE376F61-12B4-4487-98A3-FA5E46CB7AE0}" srcId="{716C2FD7-63BA-4E07-957F-B9CAF46ED49A}" destId="{9A2A5EB2-EEC3-4CDB-A50D-E8729B85263F}" srcOrd="2" destOrd="0" parTransId="{7D88EE1E-4EE1-45E8-BB82-966CCF2A0118}" sibTransId="{904A359F-EC64-4ED0-81BF-2EBCE32D82CA}"/>
    <dgm:cxn modelId="{B2732388-7878-46B2-98D4-7BAA94540750}" srcId="{716C2FD7-63BA-4E07-957F-B9CAF46ED49A}" destId="{DAE73232-D6E2-4FFB-9260-7DA182502B63}" srcOrd="3" destOrd="0" parTransId="{07423F0F-B1F2-4135-BDA7-A63B3DD3D75A}" sibTransId="{45B8AC16-02D6-4B09-9979-6B9E57CF8795}"/>
    <dgm:cxn modelId="{C8F3688F-35A1-4368-B607-F46DD9D9B170}" type="presOf" srcId="{DAE73232-D6E2-4FFB-9260-7DA182502B63}" destId="{10EDF003-1EBE-416A-A0B5-E36AFE942E44}" srcOrd="0" destOrd="0" presId="urn:microsoft.com/office/officeart/2005/8/layout/vList2"/>
    <dgm:cxn modelId="{6E67CE9D-3237-4CB9-A8C5-8A01BC74C195}" type="presOf" srcId="{00BEA165-15F4-4FA0-8C6E-0A5DA8342451}" destId="{3486AF05-B67A-43DE-83F4-D0AA8F3164FB}" srcOrd="0" destOrd="0" presId="urn:microsoft.com/office/officeart/2005/8/layout/vList2"/>
    <dgm:cxn modelId="{F70663A6-9CD3-4992-80C3-E63653DC681F}" type="presOf" srcId="{716C2FD7-63BA-4E07-957F-B9CAF46ED49A}" destId="{C1567E69-BF2A-4A32-883D-9FF2A4E9FE3D}" srcOrd="0" destOrd="0" presId="urn:microsoft.com/office/officeart/2005/8/layout/vList2"/>
    <dgm:cxn modelId="{DA159EB7-9BEE-43E6-B6C1-37C708FB9DB3}" type="presOf" srcId="{B52D7925-7D4F-43DB-893E-DB5FCD1673B1}" destId="{6A1B324B-F0E9-4E0F-BB92-C6AEE680960F}" srcOrd="0" destOrd="0" presId="urn:microsoft.com/office/officeart/2005/8/layout/vList2"/>
    <dgm:cxn modelId="{67BA77C8-ABC7-442E-8FBD-A58E25E1BA5E}" type="presOf" srcId="{9A2A5EB2-EEC3-4CDB-A50D-E8729B85263F}" destId="{5FAC2964-1C40-4DED-A40B-3D0BBF0DEA85}" srcOrd="0" destOrd="0" presId="urn:microsoft.com/office/officeart/2005/8/layout/vList2"/>
    <dgm:cxn modelId="{C7491CD3-6DBE-44EC-86E0-D077C82EAE39}" srcId="{716C2FD7-63BA-4E07-957F-B9CAF46ED49A}" destId="{B52D7925-7D4F-43DB-893E-DB5FCD1673B1}" srcOrd="0" destOrd="0" parTransId="{6657ABBD-E0C3-4304-92AA-D9A6EFF7E81A}" sibTransId="{66D7846D-4E84-46EA-970E-D713834A1815}"/>
    <dgm:cxn modelId="{3DAE24F3-954C-4C2A-9125-2D1941ADE2EA}" srcId="{716C2FD7-63BA-4E07-957F-B9CAF46ED49A}" destId="{00BEA165-15F4-4FA0-8C6E-0A5DA8342451}" srcOrd="1" destOrd="0" parTransId="{6816B283-D41B-4422-94D2-60738BE9DE7B}" sibTransId="{C62A2266-1BB9-4765-8174-BFE2A9D0E490}"/>
    <dgm:cxn modelId="{501B5707-CABC-4273-B8F2-7B05212AE71B}" type="presParOf" srcId="{C1567E69-BF2A-4A32-883D-9FF2A4E9FE3D}" destId="{6A1B324B-F0E9-4E0F-BB92-C6AEE680960F}" srcOrd="0" destOrd="0" presId="urn:microsoft.com/office/officeart/2005/8/layout/vList2"/>
    <dgm:cxn modelId="{9FDA0EA3-9F94-441B-8EC5-A8CE39E74CBE}" type="presParOf" srcId="{C1567E69-BF2A-4A32-883D-9FF2A4E9FE3D}" destId="{B413C86E-0BEC-406E-842D-95492A64CDB8}" srcOrd="1" destOrd="0" presId="urn:microsoft.com/office/officeart/2005/8/layout/vList2"/>
    <dgm:cxn modelId="{1195A124-DB69-4AC2-9F3D-6EA9E2CCEAAE}" type="presParOf" srcId="{C1567E69-BF2A-4A32-883D-9FF2A4E9FE3D}" destId="{3486AF05-B67A-43DE-83F4-D0AA8F3164FB}" srcOrd="2" destOrd="0" presId="urn:microsoft.com/office/officeart/2005/8/layout/vList2"/>
    <dgm:cxn modelId="{3116DF89-1509-4747-BF59-5DB7769FE192}" type="presParOf" srcId="{C1567E69-BF2A-4A32-883D-9FF2A4E9FE3D}" destId="{582A9572-71C2-43C5-A27D-5BA0124C8EAC}" srcOrd="3" destOrd="0" presId="urn:microsoft.com/office/officeart/2005/8/layout/vList2"/>
    <dgm:cxn modelId="{4AB93158-73CB-468B-A914-68A23EFCFE17}" type="presParOf" srcId="{C1567E69-BF2A-4A32-883D-9FF2A4E9FE3D}" destId="{5FAC2964-1C40-4DED-A40B-3D0BBF0DEA85}" srcOrd="4" destOrd="0" presId="urn:microsoft.com/office/officeart/2005/8/layout/vList2"/>
    <dgm:cxn modelId="{BFB7A599-404C-41FC-A323-9BC1AF9970CA}" type="presParOf" srcId="{C1567E69-BF2A-4A32-883D-9FF2A4E9FE3D}" destId="{CD61CA70-A36D-403F-99D8-AD5ECE3D9773}" srcOrd="5" destOrd="0" presId="urn:microsoft.com/office/officeart/2005/8/layout/vList2"/>
    <dgm:cxn modelId="{A2965718-CF2A-4704-97D9-EDCA99CD5D58}" type="presParOf" srcId="{C1567E69-BF2A-4A32-883D-9FF2A4E9FE3D}" destId="{10EDF003-1EBE-416A-A0B5-E36AFE942E44}" srcOrd="6"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6A1B324B-F0E9-4E0F-BB92-C6AEE680960F}">
      <dsp:nvSpPr>
        <dsp:cNvPr id="0" name=""/>
        <dsp:cNvSpPr/>
      </dsp:nvSpPr>
      <dsp:spPr>
        <a:xfrm>
          <a:off x="0" y="17436"/>
          <a:ext cx="4550044" cy="104480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b="0" i="0" kern="1200"/>
            <a:t>Kotlin aims to reduce the amount of boilerplate code that developers need to originally write.</a:t>
          </a:r>
          <a:endParaRPr lang="en-US" sz="1900" kern="1200"/>
        </a:p>
      </dsp:txBody>
      <dsp:txXfrm>
        <a:off x="51003" y="68439"/>
        <a:ext cx="4448038" cy="942803"/>
      </dsp:txXfrm>
    </dsp:sp>
    <dsp:sp modelId="{3486AF05-B67A-43DE-83F4-D0AA8F3164FB}">
      <dsp:nvSpPr>
        <dsp:cNvPr id="0" name=""/>
        <dsp:cNvSpPr/>
      </dsp:nvSpPr>
      <dsp:spPr>
        <a:xfrm>
          <a:off x="0" y="1116966"/>
          <a:ext cx="4550044" cy="104480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b="0" i="0" kern="1200"/>
            <a:t>Safety is considered by implementing the elimination of null pointer exceptions and immutability.</a:t>
          </a:r>
          <a:endParaRPr lang="en-US" sz="1900" kern="1200"/>
        </a:p>
      </dsp:txBody>
      <dsp:txXfrm>
        <a:off x="51003" y="1167969"/>
        <a:ext cx="4448038" cy="942803"/>
      </dsp:txXfrm>
    </dsp:sp>
    <dsp:sp modelId="{5FAC2964-1C40-4DED-A40B-3D0BBF0DEA85}">
      <dsp:nvSpPr>
        <dsp:cNvPr id="0" name=""/>
        <dsp:cNvSpPr/>
      </dsp:nvSpPr>
      <dsp:spPr>
        <a:xfrm>
          <a:off x="0" y="2216496"/>
          <a:ext cx="4550044" cy="104480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rtl="0">
            <a:lnSpc>
              <a:spcPct val="90000"/>
            </a:lnSpc>
            <a:spcBef>
              <a:spcPct val="0"/>
            </a:spcBef>
            <a:spcAft>
              <a:spcPct val="35000"/>
            </a:spcAft>
            <a:buNone/>
          </a:pPr>
          <a:r>
            <a:rPr lang="en-US" sz="1900" b="0" i="0" kern="1200"/>
            <a:t>Java </a:t>
          </a:r>
          <a:r>
            <a:rPr lang="en-US" sz="1900" kern="1200">
              <a:latin typeface="Calibri Light" panose="020F0302020204030204"/>
            </a:rPr>
            <a:t>and Kotlin being interoperable.</a:t>
          </a:r>
          <a:endParaRPr lang="en-US" sz="1900" kern="1200"/>
        </a:p>
      </dsp:txBody>
      <dsp:txXfrm>
        <a:off x="51003" y="2267499"/>
        <a:ext cx="4448038" cy="942803"/>
      </dsp:txXfrm>
    </dsp:sp>
    <dsp:sp modelId="{10EDF003-1EBE-416A-A0B5-E36AFE942E44}">
      <dsp:nvSpPr>
        <dsp:cNvPr id="0" name=""/>
        <dsp:cNvSpPr/>
      </dsp:nvSpPr>
      <dsp:spPr>
        <a:xfrm>
          <a:off x="0" y="3316026"/>
          <a:ext cx="4550044" cy="104480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72390" tIns="72390" rIns="72390" bIns="72390" numCol="1" spcCol="1270" anchor="ctr" anchorCtr="0">
          <a:noAutofit/>
        </a:bodyPr>
        <a:lstStyle/>
        <a:p>
          <a:pPr marL="0" lvl="0" indent="0" algn="l" defTabSz="844550">
            <a:lnSpc>
              <a:spcPct val="90000"/>
            </a:lnSpc>
            <a:spcBef>
              <a:spcPct val="0"/>
            </a:spcBef>
            <a:spcAft>
              <a:spcPct val="35000"/>
            </a:spcAft>
            <a:buNone/>
          </a:pPr>
          <a:r>
            <a:rPr lang="en-US" sz="1900" b="0" i="0" kern="1200"/>
            <a:t>The goal is to make code easier to read, write, and maintain with the usage of OOP and FP paradigms and principles.</a:t>
          </a:r>
          <a:endParaRPr lang="en-US" sz="1900" kern="1200"/>
        </a:p>
      </dsp:txBody>
      <dsp:txXfrm>
        <a:off x="51003" y="3367029"/>
        <a:ext cx="4448038" cy="942803"/>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2.png>
</file>

<file path=ppt/media/image3.png>
</file>

<file path=ppt/media/image4.png>
</file>

<file path=ppt/media/image5.png>
</file>

<file path=ppt/media/image6.png>
</file>

<file path=ppt/media/image7.jpe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527CB5-37AC-4E73-9001-D5E7111C7FBD}" type="datetimeFigureOut">
              <a:t>10/1/2024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E30A773-BE69-4DDB-90C8-90E854299D0F}" type="slidenum">
              <a:t>‹#›</a:t>
            </a:fld>
            <a:endParaRPr lang="en-US"/>
          </a:p>
        </p:txBody>
      </p:sp>
    </p:spTree>
    <p:extLst>
      <p:ext uri="{BB962C8B-B14F-4D97-AF65-F5344CB8AC3E}">
        <p14:creationId xmlns:p14="http://schemas.microsoft.com/office/powerpoint/2010/main" val="427141654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cs typeface="Calibri"/>
              </a:rPr>
              <a:t>Sample spoken presentation, timed at 1:29- Kotlin is developed by JetBrains of IntelliJ fame. Work on the language began in the early 2010s and the first official version released in 2016, so it's quite new compared to many of the other programming languages we know. Kotlin is open source. Its popularity is growing quickly. The main rationale behind kotlin development was to create a better java. There's several ways Kotlin attempts to improve java, I'm going to skim over them and some will be elaborated on later. Kotlin is interoperable with java, meaning it was designed so that it is easy to call java code from Kotlin programs and </a:t>
            </a:r>
            <a:r>
              <a:rPr lang="en-US" err="1">
                <a:cs typeface="Calibri"/>
              </a:rPr>
              <a:t>kotlin</a:t>
            </a:r>
            <a:r>
              <a:rPr lang="en-US">
                <a:cs typeface="Calibri"/>
              </a:rPr>
              <a:t> code from java programs. JetBrains claims it is on average 40% more concise than java in terms of lines of code written. Kotlin had null pointer safety and encourages immutable structures with var and </a:t>
            </a:r>
            <a:r>
              <a:rPr lang="en-US" err="1">
                <a:cs typeface="Calibri"/>
              </a:rPr>
              <a:t>val</a:t>
            </a:r>
            <a:r>
              <a:rPr lang="en-US">
                <a:cs typeface="Calibri"/>
              </a:rPr>
              <a:t> keywords. Kotlin is faster than java and supports lambdas with </a:t>
            </a:r>
            <a:r>
              <a:rPr lang="en-US" err="1">
                <a:cs typeface="Calibri"/>
              </a:rPr>
              <a:t>recievers</a:t>
            </a:r>
            <a:r>
              <a:rPr lang="en-US">
                <a:cs typeface="Calibri"/>
              </a:rPr>
              <a:t>. Kotlin is, of course, usable in many ways but is primarily popular with mobile developers and web back end developers. If any of you took comp 313 like me or you have android studio experience, you know that Java is the primarily supported language. However </a:t>
            </a:r>
            <a:r>
              <a:rPr lang="en-US" err="1">
                <a:cs typeface="Calibri"/>
              </a:rPr>
              <a:t>kotlin</a:t>
            </a:r>
            <a:r>
              <a:rPr lang="en-US">
                <a:cs typeface="Calibri"/>
              </a:rPr>
              <a:t> support has been added as well. Kotlin also borrows heavily from Scala, which came a bit before it, so when you see the code samples it should look very familiar to all of you.</a:t>
            </a:r>
            <a:endParaRPr lang="en-US">
              <a:ea typeface="Calibri"/>
              <a:cs typeface="Calibri"/>
            </a:endParaRPr>
          </a:p>
        </p:txBody>
      </p:sp>
      <p:sp>
        <p:nvSpPr>
          <p:cNvPr id="4" name="Slide Number Placeholder 3"/>
          <p:cNvSpPr>
            <a:spLocks noGrp="1"/>
          </p:cNvSpPr>
          <p:nvPr>
            <p:ph type="sldNum" sz="quarter" idx="5"/>
          </p:nvPr>
        </p:nvSpPr>
        <p:spPr/>
        <p:txBody>
          <a:bodyPr/>
          <a:lstStyle/>
          <a:p>
            <a:fld id="{BE30A773-BE69-4DDB-90C8-90E854299D0F}" type="slidenum">
              <a:t>3</a:t>
            </a:fld>
            <a:endParaRPr lang="en-US"/>
          </a:p>
        </p:txBody>
      </p:sp>
    </p:spTree>
    <p:extLst>
      <p:ext uri="{BB962C8B-B14F-4D97-AF65-F5344CB8AC3E}">
        <p14:creationId xmlns:p14="http://schemas.microsoft.com/office/powerpoint/2010/main" val="2262193727"/>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accent2"/>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DBAD4372-5DBB-0747-9A40-6A8EA6143AD4}"/>
              </a:ext>
            </a:extLst>
          </p:cNvPr>
          <p:cNvPicPr>
            <a:picLocks noChangeAspect="1"/>
          </p:cNvPicPr>
          <p:nvPr userDrawn="1"/>
        </p:nvPicPr>
        <p:blipFill rotWithShape="1">
          <a:blip r:embed="rId2">
            <a:alphaModFix/>
          </a:blip>
          <a:srcRect l="38934" t="5535" r="16583" b="47492"/>
          <a:stretch/>
        </p:blipFill>
        <p:spPr>
          <a:xfrm>
            <a:off x="0" y="-1"/>
            <a:ext cx="12191999" cy="6858605"/>
          </a:xfrm>
          <a:prstGeom prst="rect">
            <a:avLst/>
          </a:prstGeom>
        </p:spPr>
      </p:pic>
      <p:sp>
        <p:nvSpPr>
          <p:cNvPr id="7" name="Rectangle 6">
            <a:extLst>
              <a:ext uri="{FF2B5EF4-FFF2-40B4-BE49-F238E27FC236}">
                <a16:creationId xmlns:a16="http://schemas.microsoft.com/office/drawing/2014/main" id="{765D9CA7-0624-B645-AE77-BD115814789E}"/>
              </a:ext>
            </a:extLst>
          </p:cNvPr>
          <p:cNvSpPr/>
          <p:nvPr userDrawn="1"/>
        </p:nvSpPr>
        <p:spPr>
          <a:xfrm>
            <a:off x="0" y="1211942"/>
            <a:ext cx="12192000" cy="430348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1B160E11-E406-1C41-A744-7082B7013E77}"/>
              </a:ext>
            </a:extLst>
          </p:cNvPr>
          <p:cNvSpPr/>
          <p:nvPr userDrawn="1"/>
        </p:nvSpPr>
        <p:spPr>
          <a:xfrm>
            <a:off x="9275736" y="-1"/>
            <a:ext cx="2916263" cy="1641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Title 40">
            <a:extLst>
              <a:ext uri="{FF2B5EF4-FFF2-40B4-BE49-F238E27FC236}">
                <a16:creationId xmlns:a16="http://schemas.microsoft.com/office/drawing/2014/main" id="{BC9D8C50-1C19-F541-A953-F4ED4D3F14B1}"/>
              </a:ext>
            </a:extLst>
          </p:cNvPr>
          <p:cNvSpPr>
            <a:spLocks noGrp="1"/>
          </p:cNvSpPr>
          <p:nvPr>
            <p:ph type="title" hasCustomPrompt="1"/>
          </p:nvPr>
        </p:nvSpPr>
        <p:spPr>
          <a:xfrm>
            <a:off x="4133849" y="1985778"/>
            <a:ext cx="6453061" cy="2856730"/>
          </a:xfrm>
        </p:spPr>
        <p:txBody>
          <a:bodyPr anchor="ctr">
            <a:noAutofit/>
          </a:bodyPr>
          <a:lstStyle>
            <a:lvl1pPr>
              <a:defRPr sz="4800">
                <a:solidFill>
                  <a:schemeClr val="bg1"/>
                </a:solidFill>
              </a:defRPr>
            </a:lvl1pPr>
          </a:lstStyle>
          <a:p>
            <a:r>
              <a:rPr lang="en-US"/>
              <a:t>Headline here</a:t>
            </a:r>
          </a:p>
        </p:txBody>
      </p:sp>
      <p:cxnSp>
        <p:nvCxnSpPr>
          <p:cNvPr id="4" name="Straight Connector 3">
            <a:extLst>
              <a:ext uri="{FF2B5EF4-FFF2-40B4-BE49-F238E27FC236}">
                <a16:creationId xmlns:a16="http://schemas.microsoft.com/office/drawing/2014/main" id="{F38CE0E4-FD0B-0442-BAA4-275729DF0D3D}"/>
              </a:ext>
            </a:extLst>
          </p:cNvPr>
          <p:cNvCxnSpPr>
            <a:cxnSpLocks/>
          </p:cNvCxnSpPr>
          <p:nvPr userDrawn="1"/>
        </p:nvCxnSpPr>
        <p:spPr>
          <a:xfrm>
            <a:off x="3746500" y="2088731"/>
            <a:ext cx="0" cy="2650823"/>
          </a:xfrm>
          <a:prstGeom prst="line">
            <a:avLst/>
          </a:prstGeom>
          <a:ln>
            <a:solidFill>
              <a:schemeClr val="bg1"/>
            </a:solidFill>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240633962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6_Title Slide">
    <p:bg>
      <p:bgPr>
        <a:solidFill>
          <a:schemeClr val="tx1"/>
        </a:solidFill>
        <a:effectLst/>
      </p:bgPr>
    </p:bg>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id="{412E3C9F-177C-9A46-BFC9-51379C16C3CA}"/>
              </a:ext>
            </a:extLst>
          </p:cNvPr>
          <p:cNvSpPr>
            <a:spLocks noGrp="1"/>
          </p:cNvSpPr>
          <p:nvPr>
            <p:ph type="title" hasCustomPrompt="1"/>
          </p:nvPr>
        </p:nvSpPr>
        <p:spPr>
          <a:xfrm>
            <a:off x="838200" y="365125"/>
            <a:ext cx="10515600" cy="1325563"/>
          </a:xfrm>
          <a:prstGeom prst="rect">
            <a:avLst/>
          </a:prstGeom>
        </p:spPr>
        <p:txBody>
          <a:bodyPr vert="horz" lIns="91440" tIns="45720" rIns="91440" bIns="45720" rtlCol="0" anchor="b" anchorCtr="0">
            <a:normAutofit/>
          </a:bodyPr>
          <a:lstStyle>
            <a:lvl1pPr>
              <a:defRPr>
                <a:solidFill>
                  <a:schemeClr val="bg1"/>
                </a:solidFill>
              </a:defRPr>
            </a:lvl1pPr>
          </a:lstStyle>
          <a:p>
            <a:r>
              <a:rPr lang="en-US"/>
              <a:t>Headline Here</a:t>
            </a:r>
          </a:p>
        </p:txBody>
      </p:sp>
      <p:sp>
        <p:nvSpPr>
          <p:cNvPr id="8" name="Content Placeholder 14">
            <a:extLst>
              <a:ext uri="{FF2B5EF4-FFF2-40B4-BE49-F238E27FC236}">
                <a16:creationId xmlns:a16="http://schemas.microsoft.com/office/drawing/2014/main" id="{C13F2722-733D-F745-B23B-D8A2BC14CC00}"/>
              </a:ext>
            </a:extLst>
          </p:cNvPr>
          <p:cNvSpPr>
            <a:spLocks noGrp="1"/>
          </p:cNvSpPr>
          <p:nvPr>
            <p:ph sz="quarter" idx="10"/>
          </p:nvPr>
        </p:nvSpPr>
        <p:spPr>
          <a:xfrm>
            <a:off x="838200" y="2355743"/>
            <a:ext cx="10515600" cy="362191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2">
            <a:extLst>
              <a:ext uri="{FF2B5EF4-FFF2-40B4-BE49-F238E27FC236}">
                <a16:creationId xmlns:a16="http://schemas.microsoft.com/office/drawing/2014/main" id="{062772FA-191E-1848-A977-50C1E8ADAA11}"/>
              </a:ext>
            </a:extLst>
          </p:cNvPr>
          <p:cNvSpPr>
            <a:spLocks noGrp="1"/>
          </p:cNvSpPr>
          <p:nvPr>
            <p:ph type="body" sz="quarter" idx="13" hasCustomPrompt="1"/>
          </p:nvPr>
        </p:nvSpPr>
        <p:spPr>
          <a:xfrm>
            <a:off x="838200" y="1690688"/>
            <a:ext cx="10515600" cy="665055"/>
          </a:xfrm>
        </p:spPr>
        <p:txBody>
          <a:bodyPr/>
          <a:lstStyle>
            <a:lvl1pPr marL="0" indent="0">
              <a:buNone/>
              <a:defRPr b="1" i="0" spc="-50" baseline="0">
                <a:solidFill>
                  <a:schemeClr val="accent3"/>
                </a:solidFill>
                <a:latin typeface="AntennaCond Bold" panose="02000506000000020004" pitchFamily="2" charset="77"/>
              </a:defRPr>
            </a:lvl1pPr>
          </a:lstStyle>
          <a:p>
            <a:pPr lvl="0"/>
            <a:r>
              <a:rPr lang="en-US"/>
              <a:t>SUBHEAD IN ALL CAPS</a:t>
            </a:r>
          </a:p>
        </p:txBody>
      </p:sp>
      <p:sp>
        <p:nvSpPr>
          <p:cNvPr id="10" name="Rectangle 9">
            <a:extLst>
              <a:ext uri="{FF2B5EF4-FFF2-40B4-BE49-F238E27FC236}">
                <a16:creationId xmlns:a16="http://schemas.microsoft.com/office/drawing/2014/main" id="{5B97AC7B-2C57-524B-86AC-964A57685823}"/>
              </a:ext>
            </a:extLst>
          </p:cNvPr>
          <p:cNvSpPr/>
          <p:nvPr userDrawn="1"/>
        </p:nvSpPr>
        <p:spPr>
          <a:xfrm>
            <a:off x="0" y="1"/>
            <a:ext cx="12192000" cy="3746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EC9D3269-98BE-E243-89EC-9DE915F28B92}"/>
              </a:ext>
            </a:extLst>
          </p:cNvPr>
          <p:cNvSpPr/>
          <p:nvPr userDrawn="1"/>
        </p:nvSpPr>
        <p:spPr>
          <a:xfrm>
            <a:off x="9275736" y="-1"/>
            <a:ext cx="2916263" cy="1641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4417112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9_Title Slide">
    <p:bg>
      <p:bgPr>
        <a:solidFill>
          <a:schemeClr val="accent2"/>
        </a:solidFill>
        <a:effectLst/>
      </p:bgPr>
    </p:bg>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491AA4D7-A52E-CB40-A284-372A4ECE7089}"/>
              </a:ext>
            </a:extLst>
          </p:cNvPr>
          <p:cNvPicPr>
            <a:picLocks noChangeAspect="1"/>
          </p:cNvPicPr>
          <p:nvPr userDrawn="1"/>
        </p:nvPicPr>
        <p:blipFill rotWithShape="1">
          <a:blip r:embed="rId2">
            <a:alphaModFix/>
          </a:blip>
          <a:srcRect l="38934" t="5535" r="16583" b="47492"/>
          <a:stretch/>
        </p:blipFill>
        <p:spPr>
          <a:xfrm rot="10800000">
            <a:off x="0" y="-1"/>
            <a:ext cx="12191999" cy="6858605"/>
          </a:xfrm>
          <a:prstGeom prst="rect">
            <a:avLst/>
          </a:prstGeom>
        </p:spPr>
      </p:pic>
      <p:sp>
        <p:nvSpPr>
          <p:cNvPr id="9" name="Rectangle 8">
            <a:extLst>
              <a:ext uri="{FF2B5EF4-FFF2-40B4-BE49-F238E27FC236}">
                <a16:creationId xmlns:a16="http://schemas.microsoft.com/office/drawing/2014/main" id="{34C8B3C5-D3E5-C043-82B4-BF8D4552CFE3}"/>
              </a:ext>
            </a:extLst>
          </p:cNvPr>
          <p:cNvSpPr/>
          <p:nvPr userDrawn="1"/>
        </p:nvSpPr>
        <p:spPr>
          <a:xfrm>
            <a:off x="0" y="1211942"/>
            <a:ext cx="12192000" cy="430348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12" name="Rectangle 11">
            <a:extLst>
              <a:ext uri="{FF2B5EF4-FFF2-40B4-BE49-F238E27FC236}">
                <a16:creationId xmlns:a16="http://schemas.microsoft.com/office/drawing/2014/main" id="{DB540606-7EFC-2948-A493-E64850C1CB72}"/>
              </a:ext>
            </a:extLst>
          </p:cNvPr>
          <p:cNvSpPr/>
          <p:nvPr userDrawn="1"/>
        </p:nvSpPr>
        <p:spPr>
          <a:xfrm>
            <a:off x="9275736" y="-1"/>
            <a:ext cx="2916263" cy="1641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b="1"/>
          </a:p>
        </p:txBody>
      </p:sp>
      <p:sp>
        <p:nvSpPr>
          <p:cNvPr id="31" name="TextBox 30">
            <a:extLst>
              <a:ext uri="{FF2B5EF4-FFF2-40B4-BE49-F238E27FC236}">
                <a16:creationId xmlns:a16="http://schemas.microsoft.com/office/drawing/2014/main" id="{88133273-85A7-5C4A-9BD6-BF9A762C23AE}"/>
              </a:ext>
            </a:extLst>
          </p:cNvPr>
          <p:cNvSpPr txBox="1"/>
          <p:nvPr userDrawn="1"/>
        </p:nvSpPr>
        <p:spPr>
          <a:xfrm>
            <a:off x="2902855" y="2106979"/>
            <a:ext cx="6386286" cy="1323439"/>
          </a:xfrm>
          <a:prstGeom prst="rect">
            <a:avLst/>
          </a:prstGeom>
          <a:noFill/>
        </p:spPr>
        <p:txBody>
          <a:bodyPr wrap="square" rtlCol="0" anchor="ctr" anchorCtr="0">
            <a:spAutoFit/>
          </a:bodyPr>
          <a:lstStyle/>
          <a:p>
            <a:pPr marL="0" algn="ctr" defTabSz="914400" rtl="0" eaLnBrk="1" latinLnBrk="0" hangingPunct="1"/>
            <a:r>
              <a:rPr lang="en-US" sz="8000" b="1" i="0" kern="1200" spc="-200" baseline="0">
                <a:solidFill>
                  <a:schemeClr val="bg1"/>
                </a:solidFill>
                <a:latin typeface="Arial" panose="020B0604020202020204" pitchFamily="34" charset="0"/>
                <a:ea typeface="+mn-ea"/>
                <a:cs typeface="Arial" panose="020B0604020202020204" pitchFamily="34" charset="0"/>
              </a:rPr>
              <a:t>Thank You</a:t>
            </a:r>
          </a:p>
        </p:txBody>
      </p:sp>
      <p:cxnSp>
        <p:nvCxnSpPr>
          <p:cNvPr id="13" name="Straight Connector 12">
            <a:extLst>
              <a:ext uri="{FF2B5EF4-FFF2-40B4-BE49-F238E27FC236}">
                <a16:creationId xmlns:a16="http://schemas.microsoft.com/office/drawing/2014/main" id="{CC7E8492-450B-754D-8032-E9F3078EAED3}"/>
              </a:ext>
            </a:extLst>
          </p:cNvPr>
          <p:cNvCxnSpPr>
            <a:cxnSpLocks/>
          </p:cNvCxnSpPr>
          <p:nvPr userDrawn="1"/>
        </p:nvCxnSpPr>
        <p:spPr>
          <a:xfrm flipH="1">
            <a:off x="4869275" y="3649072"/>
            <a:ext cx="2453445" cy="0"/>
          </a:xfrm>
          <a:prstGeom prst="line">
            <a:avLst/>
          </a:prstGeom>
          <a:ln>
            <a:solidFill>
              <a:schemeClr val="bg1"/>
            </a:solidFill>
          </a:ln>
        </p:spPr>
        <p:style>
          <a:lnRef idx="1">
            <a:schemeClr val="accent5"/>
          </a:lnRef>
          <a:fillRef idx="0">
            <a:schemeClr val="accent5"/>
          </a:fillRef>
          <a:effectRef idx="0">
            <a:schemeClr val="accent5"/>
          </a:effectRef>
          <a:fontRef idx="minor">
            <a:schemeClr val="tx1"/>
          </a:fontRef>
        </p:style>
      </p:cxnSp>
    </p:spTree>
    <p:extLst>
      <p:ext uri="{BB962C8B-B14F-4D97-AF65-F5344CB8AC3E}">
        <p14:creationId xmlns:p14="http://schemas.microsoft.com/office/powerpoint/2010/main" val="1765484012"/>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17_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6C50600-2E42-A143-A666-07324CF27BF6}"/>
              </a:ext>
            </a:extLst>
          </p:cNvPr>
          <p:cNvSpPr/>
          <p:nvPr userDrawn="1"/>
        </p:nvSpPr>
        <p:spPr>
          <a:xfrm>
            <a:off x="0" y="1"/>
            <a:ext cx="12192000" cy="3746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1256B98-15FE-B140-822D-7FF577B545C3}"/>
              </a:ext>
            </a:extLst>
          </p:cNvPr>
          <p:cNvSpPr/>
          <p:nvPr userDrawn="1"/>
        </p:nvSpPr>
        <p:spPr>
          <a:xfrm>
            <a:off x="9275736" y="-1"/>
            <a:ext cx="2916263" cy="1641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0168080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18_Title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51740545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1_Title Slide">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D7F3B430-C00D-E84C-A8AD-678C2E4F3618}"/>
              </a:ext>
            </a:extLst>
          </p:cNvPr>
          <p:cNvSpPr/>
          <p:nvPr userDrawn="1"/>
        </p:nvSpPr>
        <p:spPr>
          <a:xfrm rot="5400000">
            <a:off x="-1399726" y="1987553"/>
            <a:ext cx="6858005" cy="288289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27B42B99-DEBD-444F-8795-B19FFF0C2A01}"/>
              </a:ext>
            </a:extLst>
          </p:cNvPr>
          <p:cNvSpPr/>
          <p:nvPr userDrawn="1"/>
        </p:nvSpPr>
        <p:spPr>
          <a:xfrm rot="5400000">
            <a:off x="-1399724" y="2119991"/>
            <a:ext cx="6858001" cy="261801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itle 17">
            <a:extLst>
              <a:ext uri="{FF2B5EF4-FFF2-40B4-BE49-F238E27FC236}">
                <a16:creationId xmlns:a16="http://schemas.microsoft.com/office/drawing/2014/main" id="{14D41465-A6DA-4A43-9B5B-F5546124EF39}"/>
              </a:ext>
            </a:extLst>
          </p:cNvPr>
          <p:cNvSpPr>
            <a:spLocks noGrp="1"/>
          </p:cNvSpPr>
          <p:nvPr>
            <p:ph type="title" hasCustomPrompt="1"/>
          </p:nvPr>
        </p:nvSpPr>
        <p:spPr>
          <a:xfrm>
            <a:off x="3933936" y="1593851"/>
            <a:ext cx="7419863" cy="1645216"/>
          </a:xfrm>
        </p:spPr>
        <p:txBody>
          <a:bodyPr>
            <a:noAutofit/>
          </a:bodyPr>
          <a:lstStyle>
            <a:lvl1pPr>
              <a:defRPr sz="4800">
                <a:latin typeface="Arial" panose="020B0604020202020204" pitchFamily="34" charset="0"/>
                <a:cs typeface="Arial" panose="020B0604020202020204" pitchFamily="34" charset="0"/>
              </a:defRPr>
            </a:lvl1pPr>
          </a:lstStyle>
          <a:p>
            <a:r>
              <a:rPr lang="en-US"/>
              <a:t>Headline here </a:t>
            </a:r>
          </a:p>
        </p:txBody>
      </p:sp>
      <p:sp>
        <p:nvSpPr>
          <p:cNvPr id="10" name="Rectangle 9">
            <a:extLst>
              <a:ext uri="{FF2B5EF4-FFF2-40B4-BE49-F238E27FC236}">
                <a16:creationId xmlns:a16="http://schemas.microsoft.com/office/drawing/2014/main" id="{58194D9A-6512-E240-84AD-1FC84E887FEF}"/>
              </a:ext>
            </a:extLst>
          </p:cNvPr>
          <p:cNvSpPr/>
          <p:nvPr userDrawn="1"/>
        </p:nvSpPr>
        <p:spPr>
          <a:xfrm>
            <a:off x="9275736" y="-1"/>
            <a:ext cx="2916263" cy="1641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ontent Placeholder 14">
            <a:extLst>
              <a:ext uri="{FF2B5EF4-FFF2-40B4-BE49-F238E27FC236}">
                <a16:creationId xmlns:a16="http://schemas.microsoft.com/office/drawing/2014/main" id="{34355625-2CFC-574E-A4FE-328AD794B7CB}"/>
              </a:ext>
            </a:extLst>
          </p:cNvPr>
          <p:cNvSpPr>
            <a:spLocks noGrp="1"/>
          </p:cNvSpPr>
          <p:nvPr>
            <p:ph sz="quarter" idx="10"/>
          </p:nvPr>
        </p:nvSpPr>
        <p:spPr>
          <a:xfrm>
            <a:off x="3933936" y="3530599"/>
            <a:ext cx="7419864" cy="2447059"/>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8104127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4_Title Slide">
    <p:bg>
      <p:bgPr>
        <a:solidFill>
          <a:schemeClr val="accent2"/>
        </a:solidFill>
        <a:effectLst/>
      </p:bgPr>
    </p:bg>
    <p:spTree>
      <p:nvGrpSpPr>
        <p:cNvPr id="1" name=""/>
        <p:cNvGrpSpPr/>
        <p:nvPr/>
      </p:nvGrpSpPr>
      <p:grpSpPr>
        <a:xfrm>
          <a:off x="0" y="0"/>
          <a:ext cx="0" cy="0"/>
          <a:chOff x="0" y="0"/>
          <a:chExt cx="0" cy="0"/>
        </a:xfrm>
      </p:grpSpPr>
      <p:sp>
        <p:nvSpPr>
          <p:cNvPr id="11" name="Title 10">
            <a:extLst>
              <a:ext uri="{FF2B5EF4-FFF2-40B4-BE49-F238E27FC236}">
                <a16:creationId xmlns:a16="http://schemas.microsoft.com/office/drawing/2014/main" id="{D60ADCCE-B590-B543-AF91-CCA6DB159D78}"/>
              </a:ext>
            </a:extLst>
          </p:cNvPr>
          <p:cNvSpPr>
            <a:spLocks noGrp="1"/>
          </p:cNvSpPr>
          <p:nvPr>
            <p:ph type="title" hasCustomPrompt="1"/>
          </p:nvPr>
        </p:nvSpPr>
        <p:spPr>
          <a:xfrm>
            <a:off x="838200" y="2766218"/>
            <a:ext cx="10515600" cy="1325563"/>
          </a:xfrm>
        </p:spPr>
        <p:txBody>
          <a:bodyPr anchor="ctr">
            <a:noAutofit/>
          </a:bodyPr>
          <a:lstStyle>
            <a:lvl1pPr>
              <a:defRPr sz="4800">
                <a:solidFill>
                  <a:schemeClr val="bg1"/>
                </a:solidFill>
              </a:defRPr>
            </a:lvl1pPr>
          </a:lstStyle>
          <a:p>
            <a:r>
              <a:rPr lang="en-US"/>
              <a:t>Divider Headline Right Here</a:t>
            </a:r>
          </a:p>
        </p:txBody>
      </p:sp>
      <p:sp>
        <p:nvSpPr>
          <p:cNvPr id="10" name="Rectangle 9">
            <a:extLst>
              <a:ext uri="{FF2B5EF4-FFF2-40B4-BE49-F238E27FC236}">
                <a16:creationId xmlns:a16="http://schemas.microsoft.com/office/drawing/2014/main" id="{2936C19E-426A-284E-AEBD-14DBE651FCCD}"/>
              </a:ext>
            </a:extLst>
          </p:cNvPr>
          <p:cNvSpPr/>
          <p:nvPr userDrawn="1"/>
        </p:nvSpPr>
        <p:spPr>
          <a:xfrm>
            <a:off x="0" y="1"/>
            <a:ext cx="12192000" cy="3746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6FB8633-2F4B-6F44-A11E-B78F70FA4404}"/>
              </a:ext>
            </a:extLst>
          </p:cNvPr>
          <p:cNvSpPr/>
          <p:nvPr userDrawn="1"/>
        </p:nvSpPr>
        <p:spPr>
          <a:xfrm>
            <a:off x="9275736" y="-1"/>
            <a:ext cx="2916263" cy="1641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4346635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9_Title Slide">
    <p:bg>
      <p:bgPr>
        <a:solidFill>
          <a:schemeClr val="accent2"/>
        </a:solidFill>
        <a:effectLst/>
      </p:bgPr>
    </p:bg>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DEF3AB3-E171-9F4D-A049-5ED208865AC2}"/>
              </a:ext>
            </a:extLst>
          </p:cNvPr>
          <p:cNvPicPr>
            <a:picLocks noChangeAspect="1"/>
          </p:cNvPicPr>
          <p:nvPr userDrawn="1"/>
        </p:nvPicPr>
        <p:blipFill rotWithShape="1">
          <a:blip r:embed="rId2">
            <a:alphaModFix amt="80000"/>
          </a:blip>
          <a:srcRect l="10839" t="16022" r="28550" b="19973"/>
          <a:stretch/>
        </p:blipFill>
        <p:spPr>
          <a:xfrm>
            <a:off x="0" y="-1"/>
            <a:ext cx="12191999" cy="6858605"/>
          </a:xfrm>
          <a:prstGeom prst="rect">
            <a:avLst/>
          </a:prstGeom>
        </p:spPr>
      </p:pic>
      <p:sp>
        <p:nvSpPr>
          <p:cNvPr id="11" name="Title 10">
            <a:extLst>
              <a:ext uri="{FF2B5EF4-FFF2-40B4-BE49-F238E27FC236}">
                <a16:creationId xmlns:a16="http://schemas.microsoft.com/office/drawing/2014/main" id="{D60ADCCE-B590-B543-AF91-CCA6DB159D78}"/>
              </a:ext>
            </a:extLst>
          </p:cNvPr>
          <p:cNvSpPr>
            <a:spLocks noGrp="1"/>
          </p:cNvSpPr>
          <p:nvPr>
            <p:ph type="title" hasCustomPrompt="1"/>
          </p:nvPr>
        </p:nvSpPr>
        <p:spPr>
          <a:xfrm>
            <a:off x="838200" y="2766218"/>
            <a:ext cx="10515600" cy="1325563"/>
          </a:xfrm>
        </p:spPr>
        <p:txBody>
          <a:bodyPr anchor="ctr">
            <a:noAutofit/>
          </a:bodyPr>
          <a:lstStyle>
            <a:lvl1pPr>
              <a:defRPr sz="4800">
                <a:solidFill>
                  <a:schemeClr val="bg1"/>
                </a:solidFill>
              </a:defRPr>
            </a:lvl1pPr>
          </a:lstStyle>
          <a:p>
            <a:r>
              <a:rPr lang="en-US"/>
              <a:t>Divider Headline Right Here</a:t>
            </a:r>
          </a:p>
        </p:txBody>
      </p:sp>
      <p:sp>
        <p:nvSpPr>
          <p:cNvPr id="10" name="Rectangle 9">
            <a:extLst>
              <a:ext uri="{FF2B5EF4-FFF2-40B4-BE49-F238E27FC236}">
                <a16:creationId xmlns:a16="http://schemas.microsoft.com/office/drawing/2014/main" id="{2936C19E-426A-284E-AEBD-14DBE651FCCD}"/>
              </a:ext>
            </a:extLst>
          </p:cNvPr>
          <p:cNvSpPr/>
          <p:nvPr userDrawn="1"/>
        </p:nvSpPr>
        <p:spPr>
          <a:xfrm>
            <a:off x="0" y="1"/>
            <a:ext cx="12192000" cy="3746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6FB8633-2F4B-6F44-A11E-B78F70FA4404}"/>
              </a:ext>
            </a:extLst>
          </p:cNvPr>
          <p:cNvSpPr/>
          <p:nvPr userDrawn="1"/>
        </p:nvSpPr>
        <p:spPr>
          <a:xfrm>
            <a:off x="9275736" y="-1"/>
            <a:ext cx="2916263" cy="1641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1510968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3_Title Slide">
    <p:spTree>
      <p:nvGrpSpPr>
        <p:cNvPr id="1" name=""/>
        <p:cNvGrpSpPr/>
        <p:nvPr/>
      </p:nvGrpSpPr>
      <p:grpSpPr>
        <a:xfrm>
          <a:off x="0" y="0"/>
          <a:ext cx="0" cy="0"/>
          <a:chOff x="0" y="0"/>
          <a:chExt cx="0" cy="0"/>
        </a:xfrm>
      </p:grpSpPr>
      <p:sp>
        <p:nvSpPr>
          <p:cNvPr id="12" name="Title Placeholder 1">
            <a:extLst>
              <a:ext uri="{FF2B5EF4-FFF2-40B4-BE49-F238E27FC236}">
                <a16:creationId xmlns:a16="http://schemas.microsoft.com/office/drawing/2014/main" id="{103EB71C-7DE1-E046-837E-4B7B32E23F19}"/>
              </a:ext>
            </a:extLst>
          </p:cNvPr>
          <p:cNvSpPr>
            <a:spLocks noGrp="1"/>
          </p:cNvSpPr>
          <p:nvPr>
            <p:ph type="title" hasCustomPrompt="1"/>
          </p:nvPr>
        </p:nvSpPr>
        <p:spPr>
          <a:xfrm>
            <a:off x="838200" y="365125"/>
            <a:ext cx="10515600" cy="1325563"/>
          </a:xfrm>
          <a:prstGeom prst="rect">
            <a:avLst/>
          </a:prstGeom>
        </p:spPr>
        <p:txBody>
          <a:bodyPr vert="horz" lIns="91440" tIns="45720" rIns="91440" bIns="45720" rtlCol="0" anchor="b" anchorCtr="0">
            <a:normAutofit/>
          </a:bodyPr>
          <a:lstStyle/>
          <a:p>
            <a:r>
              <a:rPr lang="en-US"/>
              <a:t>Headline Here</a:t>
            </a:r>
          </a:p>
        </p:txBody>
      </p:sp>
      <p:sp>
        <p:nvSpPr>
          <p:cNvPr id="16" name="Content Placeholder 14">
            <a:extLst>
              <a:ext uri="{FF2B5EF4-FFF2-40B4-BE49-F238E27FC236}">
                <a16:creationId xmlns:a16="http://schemas.microsoft.com/office/drawing/2014/main" id="{657176F2-AC95-4F40-A072-D1A2793B4747}"/>
              </a:ext>
            </a:extLst>
          </p:cNvPr>
          <p:cNvSpPr>
            <a:spLocks noGrp="1"/>
          </p:cNvSpPr>
          <p:nvPr>
            <p:ph sz="quarter" idx="10"/>
          </p:nvPr>
        </p:nvSpPr>
        <p:spPr>
          <a:xfrm>
            <a:off x="838200" y="2355743"/>
            <a:ext cx="10515600" cy="362191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Text Placeholder 2">
            <a:extLst>
              <a:ext uri="{FF2B5EF4-FFF2-40B4-BE49-F238E27FC236}">
                <a16:creationId xmlns:a16="http://schemas.microsoft.com/office/drawing/2014/main" id="{3A7ED47F-573B-D644-8A07-D2909DE3165B}"/>
              </a:ext>
            </a:extLst>
          </p:cNvPr>
          <p:cNvSpPr>
            <a:spLocks noGrp="1"/>
          </p:cNvSpPr>
          <p:nvPr>
            <p:ph type="body" sz="quarter" idx="13" hasCustomPrompt="1"/>
          </p:nvPr>
        </p:nvSpPr>
        <p:spPr>
          <a:xfrm>
            <a:off x="838200" y="1690688"/>
            <a:ext cx="10515600" cy="665055"/>
          </a:xfrm>
        </p:spPr>
        <p:txBody>
          <a:bodyPr/>
          <a:lstStyle>
            <a:lvl1pPr marL="0" indent="0">
              <a:buNone/>
              <a:defRPr b="1" i="0" spc="-40" baseline="0">
                <a:solidFill>
                  <a:schemeClr val="accent1"/>
                </a:solidFill>
                <a:latin typeface="Arial" panose="020B0604020202020204" pitchFamily="34" charset="0"/>
                <a:cs typeface="Arial" panose="020B0604020202020204" pitchFamily="34" charset="0"/>
              </a:defRPr>
            </a:lvl1pPr>
          </a:lstStyle>
          <a:p>
            <a:pPr lvl="0"/>
            <a:r>
              <a:rPr lang="en-US"/>
              <a:t>SUBHEAD IN ALL CAPS</a:t>
            </a:r>
          </a:p>
        </p:txBody>
      </p:sp>
      <p:sp>
        <p:nvSpPr>
          <p:cNvPr id="8" name="Rectangle 7">
            <a:extLst>
              <a:ext uri="{FF2B5EF4-FFF2-40B4-BE49-F238E27FC236}">
                <a16:creationId xmlns:a16="http://schemas.microsoft.com/office/drawing/2014/main" id="{37BA4E67-E494-9048-8D86-BFCCDD2BF47C}"/>
              </a:ext>
            </a:extLst>
          </p:cNvPr>
          <p:cNvSpPr/>
          <p:nvPr userDrawn="1"/>
        </p:nvSpPr>
        <p:spPr>
          <a:xfrm>
            <a:off x="0" y="1"/>
            <a:ext cx="12192000" cy="3746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58D8C47-5070-584A-9E91-1EA6DDE9A1B8}"/>
              </a:ext>
            </a:extLst>
          </p:cNvPr>
          <p:cNvSpPr/>
          <p:nvPr userDrawn="1"/>
        </p:nvSpPr>
        <p:spPr>
          <a:xfrm>
            <a:off x="9275736" y="-1"/>
            <a:ext cx="2916263" cy="1641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192976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13_Title Slide">
    <p:spTree>
      <p:nvGrpSpPr>
        <p:cNvPr id="1" name=""/>
        <p:cNvGrpSpPr/>
        <p:nvPr/>
      </p:nvGrpSpPr>
      <p:grpSpPr>
        <a:xfrm>
          <a:off x="0" y="0"/>
          <a:ext cx="0" cy="0"/>
          <a:chOff x="0" y="0"/>
          <a:chExt cx="0" cy="0"/>
        </a:xfrm>
      </p:grpSpPr>
      <p:sp>
        <p:nvSpPr>
          <p:cNvPr id="7" name="Title Placeholder 1">
            <a:extLst>
              <a:ext uri="{FF2B5EF4-FFF2-40B4-BE49-F238E27FC236}">
                <a16:creationId xmlns:a16="http://schemas.microsoft.com/office/drawing/2014/main" id="{7B7075A3-2C16-3F46-90BE-81CFE0453506}"/>
              </a:ext>
            </a:extLst>
          </p:cNvPr>
          <p:cNvSpPr>
            <a:spLocks noGrp="1"/>
          </p:cNvSpPr>
          <p:nvPr>
            <p:ph type="title" hasCustomPrompt="1"/>
          </p:nvPr>
        </p:nvSpPr>
        <p:spPr>
          <a:xfrm>
            <a:off x="838200" y="365125"/>
            <a:ext cx="10515600" cy="1325563"/>
          </a:xfrm>
          <a:prstGeom prst="rect">
            <a:avLst/>
          </a:prstGeom>
        </p:spPr>
        <p:txBody>
          <a:bodyPr vert="horz" lIns="91440" tIns="45720" rIns="91440" bIns="45720" rtlCol="0" anchor="b" anchorCtr="0">
            <a:normAutofit/>
          </a:bodyPr>
          <a:lstStyle>
            <a:lvl1pPr>
              <a:defRPr/>
            </a:lvl1pPr>
          </a:lstStyle>
          <a:p>
            <a:r>
              <a:rPr lang="en-US"/>
              <a:t>Headline Here</a:t>
            </a:r>
          </a:p>
        </p:txBody>
      </p:sp>
      <p:sp>
        <p:nvSpPr>
          <p:cNvPr id="8" name="Content Placeholder 14">
            <a:extLst>
              <a:ext uri="{FF2B5EF4-FFF2-40B4-BE49-F238E27FC236}">
                <a16:creationId xmlns:a16="http://schemas.microsoft.com/office/drawing/2014/main" id="{F0C56D6B-2EDA-5B4A-9D42-293648459990}"/>
              </a:ext>
            </a:extLst>
          </p:cNvPr>
          <p:cNvSpPr>
            <a:spLocks noGrp="1"/>
          </p:cNvSpPr>
          <p:nvPr>
            <p:ph sz="quarter" idx="10"/>
          </p:nvPr>
        </p:nvSpPr>
        <p:spPr>
          <a:xfrm>
            <a:off x="838200" y="2358064"/>
            <a:ext cx="3354092" cy="359483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Text Placeholder 2">
            <a:extLst>
              <a:ext uri="{FF2B5EF4-FFF2-40B4-BE49-F238E27FC236}">
                <a16:creationId xmlns:a16="http://schemas.microsoft.com/office/drawing/2014/main" id="{9C0BF52B-BDFF-AA4A-9B1A-AF5EC207CEAA}"/>
              </a:ext>
            </a:extLst>
          </p:cNvPr>
          <p:cNvSpPr>
            <a:spLocks noGrp="1"/>
          </p:cNvSpPr>
          <p:nvPr>
            <p:ph type="body" sz="quarter" idx="13" hasCustomPrompt="1"/>
          </p:nvPr>
        </p:nvSpPr>
        <p:spPr>
          <a:xfrm>
            <a:off x="838200" y="1690688"/>
            <a:ext cx="10515600" cy="665055"/>
          </a:xfrm>
        </p:spPr>
        <p:txBody>
          <a:bodyPr>
            <a:normAutofit/>
          </a:bodyPr>
          <a:lstStyle>
            <a:lvl1pPr marL="0" indent="0">
              <a:buNone/>
              <a:defRPr lang="en-US" sz="2400" b="1" i="0" kern="1200" spc="-40" baseline="0" dirty="0">
                <a:solidFill>
                  <a:schemeClr val="accent1"/>
                </a:solidFill>
                <a:latin typeface="Arial" panose="020B0604020202020204" pitchFamily="34" charset="0"/>
                <a:ea typeface="+mn-ea"/>
                <a:cs typeface="Arial" panose="020B0604020202020204" pitchFamily="34"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SUBHEAD IN ALL CAPS</a:t>
            </a:r>
          </a:p>
        </p:txBody>
      </p:sp>
      <p:sp>
        <p:nvSpPr>
          <p:cNvPr id="10" name="Content Placeholder 14">
            <a:extLst>
              <a:ext uri="{FF2B5EF4-FFF2-40B4-BE49-F238E27FC236}">
                <a16:creationId xmlns:a16="http://schemas.microsoft.com/office/drawing/2014/main" id="{E9197874-308C-FD4F-8DFA-F95365616819}"/>
              </a:ext>
            </a:extLst>
          </p:cNvPr>
          <p:cNvSpPr>
            <a:spLocks noGrp="1"/>
          </p:cNvSpPr>
          <p:nvPr>
            <p:ph sz="quarter" idx="14"/>
          </p:nvPr>
        </p:nvSpPr>
        <p:spPr>
          <a:xfrm>
            <a:off x="7998417" y="2358064"/>
            <a:ext cx="3354092" cy="359483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Content Placeholder 14">
            <a:extLst>
              <a:ext uri="{FF2B5EF4-FFF2-40B4-BE49-F238E27FC236}">
                <a16:creationId xmlns:a16="http://schemas.microsoft.com/office/drawing/2014/main" id="{FF1C51B9-9282-064A-B82E-7EE9657E74D3}"/>
              </a:ext>
            </a:extLst>
          </p:cNvPr>
          <p:cNvSpPr>
            <a:spLocks noGrp="1"/>
          </p:cNvSpPr>
          <p:nvPr>
            <p:ph sz="quarter" idx="15"/>
          </p:nvPr>
        </p:nvSpPr>
        <p:spPr>
          <a:xfrm>
            <a:off x="4418954" y="2358064"/>
            <a:ext cx="3354092" cy="3594835"/>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Rectangle 14">
            <a:extLst>
              <a:ext uri="{FF2B5EF4-FFF2-40B4-BE49-F238E27FC236}">
                <a16:creationId xmlns:a16="http://schemas.microsoft.com/office/drawing/2014/main" id="{93FA9BD5-A06B-8049-AAFB-F81E9FA52A90}"/>
              </a:ext>
            </a:extLst>
          </p:cNvPr>
          <p:cNvSpPr/>
          <p:nvPr userDrawn="1"/>
        </p:nvSpPr>
        <p:spPr>
          <a:xfrm>
            <a:off x="0" y="1"/>
            <a:ext cx="12192000" cy="3746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204FC11E-4754-4D40-AC1E-9CB46BD02022}"/>
              </a:ext>
            </a:extLst>
          </p:cNvPr>
          <p:cNvSpPr/>
          <p:nvPr userDrawn="1"/>
        </p:nvSpPr>
        <p:spPr>
          <a:xfrm>
            <a:off x="9275736" y="-1"/>
            <a:ext cx="2916263" cy="1641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49317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1_Title Slide">
    <p:spTree>
      <p:nvGrpSpPr>
        <p:cNvPr id="1" name=""/>
        <p:cNvGrpSpPr/>
        <p:nvPr/>
      </p:nvGrpSpPr>
      <p:grpSpPr>
        <a:xfrm>
          <a:off x="0" y="0"/>
          <a:ext cx="0" cy="0"/>
          <a:chOff x="0" y="0"/>
          <a:chExt cx="0" cy="0"/>
        </a:xfrm>
      </p:grpSpPr>
      <p:sp>
        <p:nvSpPr>
          <p:cNvPr id="4" name="Title Placeholder 1">
            <a:extLst>
              <a:ext uri="{FF2B5EF4-FFF2-40B4-BE49-F238E27FC236}">
                <a16:creationId xmlns:a16="http://schemas.microsoft.com/office/drawing/2014/main" id="{ED23182E-9A62-6546-BCB4-CD981755E835}"/>
              </a:ext>
            </a:extLst>
          </p:cNvPr>
          <p:cNvSpPr>
            <a:spLocks noGrp="1"/>
          </p:cNvSpPr>
          <p:nvPr>
            <p:ph type="title" hasCustomPrompt="1"/>
          </p:nvPr>
        </p:nvSpPr>
        <p:spPr>
          <a:xfrm>
            <a:off x="838200" y="365125"/>
            <a:ext cx="10515600" cy="1325563"/>
          </a:xfrm>
          <a:prstGeom prst="rect">
            <a:avLst/>
          </a:prstGeom>
        </p:spPr>
        <p:txBody>
          <a:bodyPr vert="horz" lIns="91440" tIns="45720" rIns="91440" bIns="45720" rtlCol="0" anchor="b" anchorCtr="0">
            <a:normAutofit/>
          </a:bodyPr>
          <a:lstStyle>
            <a:lvl1pPr>
              <a:defRPr/>
            </a:lvl1pPr>
          </a:lstStyle>
          <a:p>
            <a:r>
              <a:rPr lang="en-US"/>
              <a:t>Headline Here</a:t>
            </a:r>
          </a:p>
        </p:txBody>
      </p:sp>
      <p:sp>
        <p:nvSpPr>
          <p:cNvPr id="12" name="Content Placeholder 14">
            <a:extLst>
              <a:ext uri="{FF2B5EF4-FFF2-40B4-BE49-F238E27FC236}">
                <a16:creationId xmlns:a16="http://schemas.microsoft.com/office/drawing/2014/main" id="{C596DCAA-5541-7E4E-90A1-EE27327596A3}"/>
              </a:ext>
            </a:extLst>
          </p:cNvPr>
          <p:cNvSpPr>
            <a:spLocks noGrp="1"/>
          </p:cNvSpPr>
          <p:nvPr>
            <p:ph sz="quarter" idx="10"/>
          </p:nvPr>
        </p:nvSpPr>
        <p:spPr>
          <a:xfrm>
            <a:off x="838200" y="2975675"/>
            <a:ext cx="5005048" cy="36421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Text Placeholder 2">
            <a:extLst>
              <a:ext uri="{FF2B5EF4-FFF2-40B4-BE49-F238E27FC236}">
                <a16:creationId xmlns:a16="http://schemas.microsoft.com/office/drawing/2014/main" id="{1E006763-01EE-D345-8687-9D342C0BFD8F}"/>
              </a:ext>
            </a:extLst>
          </p:cNvPr>
          <p:cNvSpPr>
            <a:spLocks noGrp="1"/>
          </p:cNvSpPr>
          <p:nvPr>
            <p:ph type="body" sz="quarter" idx="14" hasCustomPrompt="1"/>
          </p:nvPr>
        </p:nvSpPr>
        <p:spPr>
          <a:xfrm>
            <a:off x="838200" y="1690688"/>
            <a:ext cx="5005048" cy="975022"/>
          </a:xfrm>
        </p:spPr>
        <p:txBody>
          <a:bodyPr anchor="b" anchorCtr="0">
            <a:normAutofit/>
          </a:bodyPr>
          <a:lstStyle>
            <a:lvl1pPr marL="0" indent="0">
              <a:buNone/>
              <a:defRPr lang="en-US" sz="2400" b="1" i="0" kern="1200" spc="-40" baseline="0" dirty="0">
                <a:solidFill>
                  <a:schemeClr val="accent1"/>
                </a:solidFill>
                <a:latin typeface="Arial" panose="020B0604020202020204" pitchFamily="34" charset="0"/>
                <a:ea typeface="+mn-ea"/>
                <a:cs typeface="Arial" panose="020B0604020202020204" pitchFamily="34"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SUBHEAD IN ALL CAPS</a:t>
            </a:r>
          </a:p>
        </p:txBody>
      </p:sp>
      <p:sp>
        <p:nvSpPr>
          <p:cNvPr id="14" name="Content Placeholder 14">
            <a:extLst>
              <a:ext uri="{FF2B5EF4-FFF2-40B4-BE49-F238E27FC236}">
                <a16:creationId xmlns:a16="http://schemas.microsoft.com/office/drawing/2014/main" id="{06A0281B-9BB6-6841-B6C4-718F170DF80C}"/>
              </a:ext>
            </a:extLst>
          </p:cNvPr>
          <p:cNvSpPr>
            <a:spLocks noGrp="1"/>
          </p:cNvSpPr>
          <p:nvPr>
            <p:ph sz="quarter" idx="15"/>
          </p:nvPr>
        </p:nvSpPr>
        <p:spPr>
          <a:xfrm>
            <a:off x="6348752" y="2975675"/>
            <a:ext cx="5005048" cy="364210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Text Placeholder 2">
            <a:extLst>
              <a:ext uri="{FF2B5EF4-FFF2-40B4-BE49-F238E27FC236}">
                <a16:creationId xmlns:a16="http://schemas.microsoft.com/office/drawing/2014/main" id="{A13A099F-3749-C249-AE4D-90A862025191}"/>
              </a:ext>
            </a:extLst>
          </p:cNvPr>
          <p:cNvSpPr>
            <a:spLocks noGrp="1"/>
          </p:cNvSpPr>
          <p:nvPr>
            <p:ph type="body" sz="quarter" idx="16" hasCustomPrompt="1"/>
          </p:nvPr>
        </p:nvSpPr>
        <p:spPr>
          <a:xfrm>
            <a:off x="6348752" y="1690688"/>
            <a:ext cx="5005048" cy="975022"/>
          </a:xfrm>
        </p:spPr>
        <p:txBody>
          <a:bodyPr anchor="b" anchorCtr="0">
            <a:normAutofit/>
          </a:bodyPr>
          <a:lstStyle>
            <a:lvl1pPr marL="0" indent="0">
              <a:buNone/>
              <a:defRPr lang="en-US" sz="2400" b="1" i="0" kern="1200" spc="-40" baseline="0" dirty="0">
                <a:solidFill>
                  <a:schemeClr val="accent1"/>
                </a:solidFill>
                <a:latin typeface="Arial" panose="020B0604020202020204" pitchFamily="34" charset="0"/>
                <a:ea typeface="+mn-ea"/>
                <a:cs typeface="Arial" panose="020B0604020202020204" pitchFamily="34"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SUBHEAD IN ALL CAPS</a:t>
            </a:r>
          </a:p>
        </p:txBody>
      </p:sp>
      <p:cxnSp>
        <p:nvCxnSpPr>
          <p:cNvPr id="3" name="Straight Connector 2">
            <a:extLst>
              <a:ext uri="{FF2B5EF4-FFF2-40B4-BE49-F238E27FC236}">
                <a16:creationId xmlns:a16="http://schemas.microsoft.com/office/drawing/2014/main" id="{EEAAC171-5AAB-4A4E-92BC-6052F714BAE7}"/>
              </a:ext>
            </a:extLst>
          </p:cNvPr>
          <p:cNvCxnSpPr/>
          <p:nvPr userDrawn="1"/>
        </p:nvCxnSpPr>
        <p:spPr>
          <a:xfrm>
            <a:off x="6096000" y="2231756"/>
            <a:ext cx="0" cy="4215539"/>
          </a:xfrm>
          <a:prstGeom prst="line">
            <a:avLst/>
          </a:prstGeom>
          <a:ln>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DCB6FF13-D6AB-BB43-AA77-73E7CE24C927}"/>
              </a:ext>
            </a:extLst>
          </p:cNvPr>
          <p:cNvSpPr/>
          <p:nvPr userDrawn="1"/>
        </p:nvSpPr>
        <p:spPr>
          <a:xfrm>
            <a:off x="0" y="1"/>
            <a:ext cx="12192000" cy="3746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D62EF95-3517-0940-90FB-9D157454E939}"/>
              </a:ext>
            </a:extLst>
          </p:cNvPr>
          <p:cNvSpPr/>
          <p:nvPr userDrawn="1"/>
        </p:nvSpPr>
        <p:spPr>
          <a:xfrm>
            <a:off x="9275736" y="-1"/>
            <a:ext cx="2916263" cy="1641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3302424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2_Title Slide">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18962BCB-A64E-6641-B3EF-3CEFA67F0856}"/>
              </a:ext>
            </a:extLst>
          </p:cNvPr>
          <p:cNvSpPr/>
          <p:nvPr userDrawn="1"/>
        </p:nvSpPr>
        <p:spPr>
          <a:xfrm>
            <a:off x="0" y="309966"/>
            <a:ext cx="6089904" cy="6548034"/>
          </a:xfrm>
          <a:prstGeom prst="rect">
            <a:avLst/>
          </a:prstGeom>
          <a:solidFill>
            <a:schemeClr val="tx2">
              <a:lumMod val="20000"/>
              <a:lumOff val="8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Text Placeholder 2">
            <a:extLst>
              <a:ext uri="{FF2B5EF4-FFF2-40B4-BE49-F238E27FC236}">
                <a16:creationId xmlns:a16="http://schemas.microsoft.com/office/drawing/2014/main" id="{83081F71-B2D1-B746-A177-621B32214EB3}"/>
              </a:ext>
            </a:extLst>
          </p:cNvPr>
          <p:cNvSpPr>
            <a:spLocks noGrp="1"/>
          </p:cNvSpPr>
          <p:nvPr>
            <p:ph type="body" sz="quarter" idx="13" hasCustomPrompt="1"/>
          </p:nvPr>
        </p:nvSpPr>
        <p:spPr>
          <a:xfrm>
            <a:off x="838200" y="619931"/>
            <a:ext cx="4229746" cy="5928104"/>
          </a:xfrm>
        </p:spPr>
        <p:txBody>
          <a:bodyPr anchor="ctr" anchorCtr="0">
            <a:normAutofit/>
          </a:bodyPr>
          <a:lstStyle>
            <a:lvl1pPr marL="0" indent="0">
              <a:lnSpc>
                <a:spcPct val="120000"/>
              </a:lnSpc>
              <a:buNone/>
              <a:defRPr lang="en-US" sz="2800" b="0" i="0" smtClean="0">
                <a:solidFill>
                  <a:schemeClr val="tx1"/>
                </a:solidFill>
                <a:effectLst/>
              </a:defRPr>
            </a:lvl1pPr>
          </a:lstStyle>
          <a:p>
            <a:pPr lvl="0"/>
            <a:r>
              <a:rPr lang="en-US"/>
              <a:t>Callout text lorem ipsum dolor sit </a:t>
            </a:r>
            <a:r>
              <a:rPr lang="en-US" err="1"/>
              <a:t>amet</a:t>
            </a:r>
            <a:r>
              <a:rPr lang="en-US"/>
              <a:t>, </a:t>
            </a:r>
            <a:r>
              <a:rPr lang="en-US" err="1"/>
              <a:t>consect</a:t>
            </a:r>
            <a:r>
              <a:rPr lang="en-US"/>
              <a:t> </a:t>
            </a:r>
            <a:r>
              <a:rPr lang="en-US" err="1"/>
              <a:t>adipiscing</a:t>
            </a:r>
            <a:r>
              <a:rPr lang="en-US"/>
              <a:t> </a:t>
            </a:r>
            <a:r>
              <a:rPr lang="en-US" err="1"/>
              <a:t>elit</a:t>
            </a:r>
            <a:r>
              <a:rPr lang="en-US"/>
              <a:t>. </a:t>
            </a:r>
            <a:r>
              <a:rPr lang="en-US" err="1"/>
              <a:t>Aliquam</a:t>
            </a:r>
            <a:r>
              <a:rPr lang="en-US"/>
              <a:t> cons </a:t>
            </a:r>
            <a:r>
              <a:rPr lang="en-US" err="1"/>
              <a:t>equat</a:t>
            </a:r>
            <a:r>
              <a:rPr lang="en-US"/>
              <a:t> </a:t>
            </a:r>
            <a:r>
              <a:rPr lang="en-US" err="1"/>
              <a:t>leo</a:t>
            </a:r>
            <a:r>
              <a:rPr lang="en-US"/>
              <a:t> </a:t>
            </a:r>
            <a:r>
              <a:rPr lang="en-US" err="1"/>
              <a:t>ut</a:t>
            </a:r>
            <a:r>
              <a:rPr lang="en-US"/>
              <a:t> </a:t>
            </a:r>
            <a:r>
              <a:rPr lang="en-US" err="1"/>
              <a:t>felis</a:t>
            </a:r>
            <a:r>
              <a:rPr lang="en-US"/>
              <a:t> </a:t>
            </a:r>
            <a:r>
              <a:rPr lang="en-US" err="1"/>
              <a:t>euismod</a:t>
            </a:r>
            <a:r>
              <a:rPr lang="en-US"/>
              <a:t>, sit </a:t>
            </a:r>
            <a:r>
              <a:rPr lang="en-US" err="1"/>
              <a:t>amet</a:t>
            </a:r>
            <a:r>
              <a:rPr lang="en-US"/>
              <a:t> </a:t>
            </a:r>
            <a:r>
              <a:rPr lang="en-US" err="1"/>
              <a:t>vestibulm</a:t>
            </a:r>
            <a:r>
              <a:rPr lang="en-US"/>
              <a:t> mi </a:t>
            </a:r>
            <a:r>
              <a:rPr lang="en-US" err="1"/>
              <a:t>aliquet</a:t>
            </a:r>
            <a:r>
              <a:rPr lang="en-US"/>
              <a:t>. </a:t>
            </a:r>
          </a:p>
        </p:txBody>
      </p:sp>
      <p:sp>
        <p:nvSpPr>
          <p:cNvPr id="13" name="Content Placeholder 14">
            <a:extLst>
              <a:ext uri="{FF2B5EF4-FFF2-40B4-BE49-F238E27FC236}">
                <a16:creationId xmlns:a16="http://schemas.microsoft.com/office/drawing/2014/main" id="{803133D9-57E9-0E4F-85FB-F38F72E5CD85}"/>
              </a:ext>
            </a:extLst>
          </p:cNvPr>
          <p:cNvSpPr>
            <a:spLocks noGrp="1"/>
          </p:cNvSpPr>
          <p:nvPr>
            <p:ph sz="quarter" idx="10"/>
          </p:nvPr>
        </p:nvSpPr>
        <p:spPr>
          <a:xfrm>
            <a:off x="6803756" y="2169763"/>
            <a:ext cx="4550044" cy="4378272"/>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4" name="Text Placeholder 2">
            <a:extLst>
              <a:ext uri="{FF2B5EF4-FFF2-40B4-BE49-F238E27FC236}">
                <a16:creationId xmlns:a16="http://schemas.microsoft.com/office/drawing/2014/main" id="{75168EC1-3869-D44A-97E7-B11862A6902F}"/>
              </a:ext>
            </a:extLst>
          </p:cNvPr>
          <p:cNvSpPr>
            <a:spLocks noGrp="1"/>
          </p:cNvSpPr>
          <p:nvPr>
            <p:ph type="body" sz="quarter" idx="14" hasCustomPrompt="1"/>
          </p:nvPr>
        </p:nvSpPr>
        <p:spPr>
          <a:xfrm>
            <a:off x="6803756" y="619932"/>
            <a:ext cx="4550044" cy="1239866"/>
          </a:xfrm>
        </p:spPr>
        <p:txBody>
          <a:bodyPr anchor="b" anchorCtr="0">
            <a:normAutofit/>
          </a:bodyPr>
          <a:lstStyle>
            <a:lvl1pPr marL="0" indent="0">
              <a:buNone/>
              <a:defRPr lang="en-US" sz="2400" b="1" i="0" kern="1200" spc="-40" baseline="0" dirty="0">
                <a:solidFill>
                  <a:schemeClr val="accent1"/>
                </a:solidFill>
                <a:latin typeface="Arial" panose="020B0604020202020204" pitchFamily="34" charset="0"/>
                <a:ea typeface="+mn-ea"/>
                <a:cs typeface="Arial" panose="020B0604020202020204" pitchFamily="34" charset="0"/>
              </a:defRPr>
            </a:lvl1pPr>
          </a:lstStyle>
          <a:p>
            <a:pPr marL="0" lvl="0" indent="0" algn="l" defTabSz="914400" rtl="0" eaLnBrk="1" latinLnBrk="0" hangingPunct="1">
              <a:lnSpc>
                <a:spcPct val="90000"/>
              </a:lnSpc>
              <a:spcBef>
                <a:spcPts val="1000"/>
              </a:spcBef>
              <a:buFont typeface="Arial" panose="020B0604020202020204" pitchFamily="34" charset="0"/>
              <a:buNone/>
            </a:pPr>
            <a:r>
              <a:rPr lang="en-US"/>
              <a:t>SUBHEAD IN ALL CAPS</a:t>
            </a:r>
          </a:p>
        </p:txBody>
      </p:sp>
      <p:sp>
        <p:nvSpPr>
          <p:cNvPr id="9" name="Rectangle 8">
            <a:extLst>
              <a:ext uri="{FF2B5EF4-FFF2-40B4-BE49-F238E27FC236}">
                <a16:creationId xmlns:a16="http://schemas.microsoft.com/office/drawing/2014/main" id="{95E8ECAE-8115-494F-8B3E-ABDC499D3315}"/>
              </a:ext>
            </a:extLst>
          </p:cNvPr>
          <p:cNvSpPr/>
          <p:nvPr userDrawn="1"/>
        </p:nvSpPr>
        <p:spPr>
          <a:xfrm>
            <a:off x="0" y="1"/>
            <a:ext cx="12192000" cy="37464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E5ACFDCE-6074-C348-BD84-1B0B098691D1}"/>
              </a:ext>
            </a:extLst>
          </p:cNvPr>
          <p:cNvSpPr/>
          <p:nvPr userDrawn="1"/>
        </p:nvSpPr>
        <p:spPr>
          <a:xfrm>
            <a:off x="9275736" y="-1"/>
            <a:ext cx="2916263" cy="1641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2949010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5_Title Slide">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66C50600-2E42-A143-A666-07324CF27BF6}"/>
              </a:ext>
            </a:extLst>
          </p:cNvPr>
          <p:cNvSpPr/>
          <p:nvPr userDrawn="1"/>
        </p:nvSpPr>
        <p:spPr>
          <a:xfrm>
            <a:off x="0" y="1"/>
            <a:ext cx="12192000" cy="68579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Placeholder 1">
            <a:extLst>
              <a:ext uri="{FF2B5EF4-FFF2-40B4-BE49-F238E27FC236}">
                <a16:creationId xmlns:a16="http://schemas.microsoft.com/office/drawing/2014/main" id="{4C9F9285-1CB7-B845-86A8-56C7F418D5F1}"/>
              </a:ext>
            </a:extLst>
          </p:cNvPr>
          <p:cNvSpPr>
            <a:spLocks noGrp="1"/>
          </p:cNvSpPr>
          <p:nvPr>
            <p:ph type="title" hasCustomPrompt="1"/>
          </p:nvPr>
        </p:nvSpPr>
        <p:spPr>
          <a:xfrm>
            <a:off x="838200" y="365125"/>
            <a:ext cx="10515600" cy="1325563"/>
          </a:xfrm>
          <a:prstGeom prst="rect">
            <a:avLst/>
          </a:prstGeom>
        </p:spPr>
        <p:txBody>
          <a:bodyPr vert="horz" lIns="91440" tIns="45720" rIns="91440" bIns="45720" rtlCol="0" anchor="b" anchorCtr="0">
            <a:normAutofit/>
          </a:bodyPr>
          <a:lstStyle>
            <a:lvl1pPr>
              <a:defRPr>
                <a:solidFill>
                  <a:schemeClr val="bg1"/>
                </a:solidFill>
              </a:defRPr>
            </a:lvl1pPr>
          </a:lstStyle>
          <a:p>
            <a:r>
              <a:rPr lang="en-US"/>
              <a:t>Headline Here</a:t>
            </a:r>
          </a:p>
        </p:txBody>
      </p:sp>
      <p:sp>
        <p:nvSpPr>
          <p:cNvPr id="9" name="Text Placeholder 2">
            <a:extLst>
              <a:ext uri="{FF2B5EF4-FFF2-40B4-BE49-F238E27FC236}">
                <a16:creationId xmlns:a16="http://schemas.microsoft.com/office/drawing/2014/main" id="{78724AA4-3B11-9242-B4E7-B4BF30318155}"/>
              </a:ext>
            </a:extLst>
          </p:cNvPr>
          <p:cNvSpPr>
            <a:spLocks noGrp="1"/>
          </p:cNvSpPr>
          <p:nvPr>
            <p:ph type="body" sz="quarter" idx="13" hasCustomPrompt="1"/>
          </p:nvPr>
        </p:nvSpPr>
        <p:spPr>
          <a:xfrm>
            <a:off x="838200" y="1690688"/>
            <a:ext cx="10515600" cy="665055"/>
          </a:xfrm>
        </p:spPr>
        <p:txBody>
          <a:bodyPr/>
          <a:lstStyle>
            <a:lvl1pPr marL="0" indent="0">
              <a:buNone/>
              <a:defRPr b="1" i="0" spc="-50" baseline="0">
                <a:solidFill>
                  <a:schemeClr val="accent3"/>
                </a:solidFill>
                <a:latin typeface="Arial" panose="020B0604020202020204" pitchFamily="34" charset="0"/>
                <a:cs typeface="Arial" panose="020B0604020202020204" pitchFamily="34" charset="0"/>
              </a:defRPr>
            </a:lvl1pPr>
          </a:lstStyle>
          <a:p>
            <a:pPr lvl="0"/>
            <a:r>
              <a:rPr lang="en-US"/>
              <a:t>SUBHEAD IN ALL CAPS</a:t>
            </a:r>
          </a:p>
        </p:txBody>
      </p:sp>
      <p:sp>
        <p:nvSpPr>
          <p:cNvPr id="12" name="Rectangle 11">
            <a:extLst>
              <a:ext uri="{FF2B5EF4-FFF2-40B4-BE49-F238E27FC236}">
                <a16:creationId xmlns:a16="http://schemas.microsoft.com/office/drawing/2014/main" id="{A3F3FF98-7279-A84C-AF17-B884F7491FDF}"/>
              </a:ext>
            </a:extLst>
          </p:cNvPr>
          <p:cNvSpPr/>
          <p:nvPr userDrawn="1"/>
        </p:nvSpPr>
        <p:spPr>
          <a:xfrm>
            <a:off x="9275736" y="-1"/>
            <a:ext cx="2916263" cy="164123"/>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Content Placeholder 14">
            <a:extLst>
              <a:ext uri="{FF2B5EF4-FFF2-40B4-BE49-F238E27FC236}">
                <a16:creationId xmlns:a16="http://schemas.microsoft.com/office/drawing/2014/main" id="{6EE0366A-EA0B-9C48-8F21-C6581366D3C2}"/>
              </a:ext>
            </a:extLst>
          </p:cNvPr>
          <p:cNvSpPr>
            <a:spLocks noGrp="1"/>
          </p:cNvSpPr>
          <p:nvPr>
            <p:ph sz="quarter" idx="10"/>
          </p:nvPr>
        </p:nvSpPr>
        <p:spPr>
          <a:xfrm>
            <a:off x="838200" y="2355743"/>
            <a:ext cx="10515600" cy="3621916"/>
          </a:xfrm>
        </p:spPr>
        <p:txBody>
          <a:bodyPr/>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6391823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F9B2D7FE-0243-AD48-A712-AAF2F5DAB224}"/>
              </a:ext>
            </a:extLst>
          </p:cNvPr>
          <p:cNvSpPr>
            <a:spLocks noGrp="1"/>
          </p:cNvSpPr>
          <p:nvPr>
            <p:ph type="title"/>
          </p:nvPr>
        </p:nvSpPr>
        <p:spPr>
          <a:xfrm>
            <a:off x="838200" y="365125"/>
            <a:ext cx="10515600" cy="1325563"/>
          </a:xfrm>
          <a:prstGeom prst="rect">
            <a:avLst/>
          </a:prstGeom>
        </p:spPr>
        <p:txBody>
          <a:bodyPr vert="horz" lIns="91440" tIns="45720" rIns="91440" bIns="45720" rtlCol="0" anchor="b" anchorCtr="0">
            <a:normAutofit/>
          </a:bodyPr>
          <a:lstStyle/>
          <a:p>
            <a:r>
              <a:rPr lang="en-US"/>
              <a:t>Click to edit master title style</a:t>
            </a:r>
          </a:p>
        </p:txBody>
      </p:sp>
      <p:sp>
        <p:nvSpPr>
          <p:cNvPr id="3" name="Text Placeholder 2">
            <a:extLst>
              <a:ext uri="{FF2B5EF4-FFF2-40B4-BE49-F238E27FC236}">
                <a16:creationId xmlns:a16="http://schemas.microsoft.com/office/drawing/2014/main" id="{B2D179F5-E0B8-5E48-9213-E6D6F161C371}"/>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52395060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71" r:id="rId3"/>
    <p:sldLayoutId id="2147483676" r:id="rId4"/>
    <p:sldLayoutId id="2147483652" r:id="rId5"/>
    <p:sldLayoutId id="2147483670" r:id="rId6"/>
    <p:sldLayoutId id="2147483668" r:id="rId7"/>
    <p:sldLayoutId id="2147483669" r:id="rId8"/>
    <p:sldLayoutId id="2147483672" r:id="rId9"/>
    <p:sldLayoutId id="2147483673" r:id="rId10"/>
    <p:sldLayoutId id="2147483664" r:id="rId11"/>
    <p:sldLayoutId id="2147483674" r:id="rId12"/>
    <p:sldLayoutId id="2147483675" r:id="rId13"/>
  </p:sldLayoutIdLst>
  <p:txStyles>
    <p:titleStyle>
      <a:lvl1pPr algn="l" defTabSz="914400" rtl="0" eaLnBrk="1" latinLnBrk="0" hangingPunct="1">
        <a:lnSpc>
          <a:spcPct val="90000"/>
        </a:lnSpc>
        <a:spcBef>
          <a:spcPct val="0"/>
        </a:spcBef>
        <a:buNone/>
        <a:defRPr sz="4000" b="1" i="0" kern="1200" spc="-150" baseline="0">
          <a:solidFill>
            <a:schemeClr val="tx1"/>
          </a:solidFill>
          <a:latin typeface="Arial" panose="020B0604020202020204" pitchFamily="34" charset="0"/>
          <a:ea typeface="+mj-ea"/>
          <a:cs typeface="Arial" panose="020B0604020202020204" pitchFamily="34" charset="0"/>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400" b="0" i="0" kern="1200">
          <a:solidFill>
            <a:schemeClr val="tx1"/>
          </a:solidFill>
          <a:latin typeface="Arial" panose="020B0604020202020204" pitchFamily="34" charset="0"/>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diagramLayout" Target="../diagrams/layout1.xml"/><Relationship Id="rId7" Type="http://schemas.openxmlformats.org/officeDocument/2006/relationships/image" Target="../media/image7.jpeg"/><Relationship Id="rId2" Type="http://schemas.openxmlformats.org/officeDocument/2006/relationships/diagramData" Target="../diagrams/data1.xml"/><Relationship Id="rId1" Type="http://schemas.openxmlformats.org/officeDocument/2006/relationships/slideLayout" Target="../slideLayouts/slideLayout8.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3" Type="http://schemas.openxmlformats.org/officeDocument/2006/relationships/hyperlink" Target="https://kotlinlang.org/docs/books.html" TargetMode="External"/><Relationship Id="rId7" Type="http://schemas.openxmlformats.org/officeDocument/2006/relationships/image" Target="../media/image10.png"/><Relationship Id="rId2" Type="http://schemas.openxmlformats.org/officeDocument/2006/relationships/hyperlink" Target="https://developer.android.com/courses" TargetMode="External"/><Relationship Id="rId1" Type="http://schemas.openxmlformats.org/officeDocument/2006/relationships/slideLayout" Target="../slideLayouts/slideLayout8.xml"/><Relationship Id="rId6" Type="http://schemas.openxmlformats.org/officeDocument/2006/relationships/image" Target="../media/image9.png"/><Relationship Id="rId5" Type="http://schemas.openxmlformats.org/officeDocument/2006/relationships/image" Target="../media/image8.png"/><Relationship Id="rId4" Type="http://schemas.openxmlformats.org/officeDocument/2006/relationships/hyperlink" Target="https://blog.jetbrains.com/education/2024/04/04/kotlin-learning-guide/"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8.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29C9A-3FB7-BF43-B2F1-EFF3FD82AB8F}"/>
              </a:ext>
            </a:extLst>
          </p:cNvPr>
          <p:cNvSpPr>
            <a:spLocks noGrp="1"/>
          </p:cNvSpPr>
          <p:nvPr>
            <p:ph type="title"/>
          </p:nvPr>
        </p:nvSpPr>
        <p:spPr/>
        <p:txBody>
          <a:bodyPr/>
          <a:lstStyle/>
          <a:p>
            <a:pPr algn="ctr"/>
            <a:r>
              <a:rPr lang="en-US">
                <a:latin typeface="Arial"/>
                <a:cs typeface="Arial"/>
              </a:rPr>
              <a:t>Kotlin Programming Language</a:t>
            </a:r>
            <a:br>
              <a:rPr lang="en-US">
                <a:latin typeface="Arial"/>
                <a:cs typeface="Arial"/>
              </a:rPr>
            </a:br>
            <a:br>
              <a:rPr lang="en-US"/>
            </a:br>
            <a:r>
              <a:rPr lang="en-US" sz="2000"/>
              <a:t>Brian Ortiz, Lee Wilson, Eamon </a:t>
            </a:r>
            <a:r>
              <a:rPr lang="en-US" sz="2000" err="1"/>
              <a:t>Jouett</a:t>
            </a:r>
            <a:r>
              <a:rPr lang="en-US" sz="2000"/>
              <a:t>, Max Simmer</a:t>
            </a:r>
            <a:r>
              <a:rPr lang="en-US" sz="1400"/>
              <a:t> </a:t>
            </a:r>
            <a:endParaRPr lang="en-US"/>
          </a:p>
        </p:txBody>
      </p:sp>
      <p:pic>
        <p:nvPicPr>
          <p:cNvPr id="4" name="Picture 3" descr="Logo&#10;&#10;Description automatically generated">
            <a:extLst>
              <a:ext uri="{FF2B5EF4-FFF2-40B4-BE49-F238E27FC236}">
                <a16:creationId xmlns:a16="http://schemas.microsoft.com/office/drawing/2014/main" id="{E3FACD66-9C8B-A94B-93E4-4F426A0C10CF}"/>
              </a:ext>
            </a:extLst>
          </p:cNvPr>
          <p:cNvPicPr>
            <a:picLocks noChangeAspect="1"/>
          </p:cNvPicPr>
          <p:nvPr/>
        </p:nvPicPr>
        <p:blipFill>
          <a:blip r:embed="rId2"/>
          <a:srcRect b="23154"/>
          <a:stretch/>
        </p:blipFill>
        <p:spPr>
          <a:xfrm>
            <a:off x="1507164" y="1985778"/>
            <a:ext cx="1835973" cy="2288767"/>
          </a:xfrm>
          <a:prstGeom prst="rect">
            <a:avLst/>
          </a:prstGeom>
        </p:spPr>
      </p:pic>
    </p:spTree>
    <p:extLst>
      <p:ext uri="{BB962C8B-B14F-4D97-AF65-F5344CB8AC3E}">
        <p14:creationId xmlns:p14="http://schemas.microsoft.com/office/powerpoint/2010/main" val="308470894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175365" y="619931"/>
            <a:ext cx="5749446" cy="5928104"/>
          </a:xfrm>
        </p:spPr>
        <p:txBody>
          <a:bodyPr/>
          <a:lstStyle/>
          <a:p>
            <a:endParaRPr lang="en-US" b="1"/>
          </a:p>
          <a:p>
            <a:endParaRPr lang="en-US" b="1"/>
          </a:p>
        </p:txBody>
      </p:sp>
      <p:sp>
        <p:nvSpPr>
          <p:cNvPr id="4" name="Text Placeholder 3"/>
          <p:cNvSpPr>
            <a:spLocks noGrp="1"/>
          </p:cNvSpPr>
          <p:nvPr>
            <p:ph type="body" sz="quarter" idx="14"/>
          </p:nvPr>
        </p:nvSpPr>
        <p:spPr>
          <a:xfrm>
            <a:off x="6803756" y="619931"/>
            <a:ext cx="4550044" cy="1549831"/>
          </a:xfrm>
        </p:spPr>
        <p:txBody>
          <a:bodyPr/>
          <a:lstStyle/>
          <a:p>
            <a:r>
              <a:rPr lang="en-US">
                <a:latin typeface="Arial"/>
                <a:cs typeface="Arial"/>
              </a:rPr>
              <a:t>Principles</a:t>
            </a:r>
            <a:endParaRPr lang="en-US"/>
          </a:p>
        </p:txBody>
      </p:sp>
      <p:graphicFrame>
        <p:nvGraphicFramePr>
          <p:cNvPr id="9" name="Content Placeholder 6">
            <a:extLst>
              <a:ext uri="{FF2B5EF4-FFF2-40B4-BE49-F238E27FC236}">
                <a16:creationId xmlns:a16="http://schemas.microsoft.com/office/drawing/2014/main" id="{498FD55E-AEFE-D94C-78DE-267D309F8417}"/>
              </a:ext>
            </a:extLst>
          </p:cNvPr>
          <p:cNvGraphicFramePr>
            <a:graphicFrameLocks noGrp="1"/>
          </p:cNvGraphicFramePr>
          <p:nvPr>
            <p:ph sz="quarter" idx="10"/>
          </p:nvPr>
        </p:nvGraphicFramePr>
        <p:xfrm>
          <a:off x="6803756" y="2169763"/>
          <a:ext cx="4550044" cy="437827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pic>
        <p:nvPicPr>
          <p:cNvPr id="3" name="Picture 2" descr="What is Kotlin and use cases of Kotlin? - DevOpsSchool.com">
            <a:extLst>
              <a:ext uri="{FF2B5EF4-FFF2-40B4-BE49-F238E27FC236}">
                <a16:creationId xmlns:a16="http://schemas.microsoft.com/office/drawing/2014/main" id="{9A1EA101-E673-8AEB-E072-70864F0575B8}"/>
              </a:ext>
            </a:extLst>
          </p:cNvPr>
          <p:cNvPicPr>
            <a:picLocks noChangeAspect="1"/>
          </p:cNvPicPr>
          <p:nvPr/>
        </p:nvPicPr>
        <p:blipFill>
          <a:blip r:embed="rId7"/>
          <a:stretch>
            <a:fillRect/>
          </a:stretch>
        </p:blipFill>
        <p:spPr>
          <a:xfrm>
            <a:off x="37382" y="1856863"/>
            <a:ext cx="6064367" cy="3446197"/>
          </a:xfrm>
          <a:prstGeom prst="rect">
            <a:avLst/>
          </a:prstGeom>
        </p:spPr>
      </p:pic>
    </p:spTree>
    <p:extLst>
      <p:ext uri="{BB962C8B-B14F-4D97-AF65-F5344CB8AC3E}">
        <p14:creationId xmlns:p14="http://schemas.microsoft.com/office/powerpoint/2010/main" val="82411971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EF4D143-5A66-F942-9EE4-75D3DB90FA0E}"/>
              </a:ext>
            </a:extLst>
          </p:cNvPr>
          <p:cNvSpPr>
            <a:spLocks noGrp="1"/>
          </p:cNvSpPr>
          <p:nvPr>
            <p:ph type="title"/>
          </p:nvPr>
        </p:nvSpPr>
        <p:spPr/>
        <p:txBody>
          <a:bodyPr/>
          <a:lstStyle/>
          <a:p>
            <a:pPr algn="ctr"/>
            <a:r>
              <a:rPr lang="en-US">
                <a:latin typeface="Arial"/>
                <a:cs typeface="Arial"/>
              </a:rPr>
              <a:t>Evaluation</a:t>
            </a:r>
            <a:endParaRPr lang="en-US"/>
          </a:p>
        </p:txBody>
      </p:sp>
    </p:spTree>
    <p:extLst>
      <p:ext uri="{BB962C8B-B14F-4D97-AF65-F5344CB8AC3E}">
        <p14:creationId xmlns:p14="http://schemas.microsoft.com/office/powerpoint/2010/main" val="246435608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C1450-7A1A-A826-BEA2-830923A094C4}"/>
              </a:ext>
            </a:extLst>
          </p:cNvPr>
          <p:cNvSpPr>
            <a:spLocks noGrp="1"/>
          </p:cNvSpPr>
          <p:nvPr>
            <p:ph type="title"/>
          </p:nvPr>
        </p:nvSpPr>
        <p:spPr/>
        <p:txBody>
          <a:bodyPr/>
          <a:lstStyle/>
          <a:p>
            <a:r>
              <a:rPr lang="en-US">
                <a:latin typeface="Arial"/>
                <a:cs typeface="Arial"/>
              </a:rPr>
              <a:t>Evaluation</a:t>
            </a:r>
            <a:endParaRPr lang="en-US"/>
          </a:p>
        </p:txBody>
      </p:sp>
      <p:sp>
        <p:nvSpPr>
          <p:cNvPr id="4" name="Text Placeholder 3">
            <a:extLst>
              <a:ext uri="{FF2B5EF4-FFF2-40B4-BE49-F238E27FC236}">
                <a16:creationId xmlns:a16="http://schemas.microsoft.com/office/drawing/2014/main" id="{BA4F4B5C-26D5-F8BD-B185-9702E0C2C6D3}"/>
              </a:ext>
            </a:extLst>
          </p:cNvPr>
          <p:cNvSpPr>
            <a:spLocks noGrp="1"/>
          </p:cNvSpPr>
          <p:nvPr>
            <p:ph type="body" sz="quarter" idx="14"/>
          </p:nvPr>
        </p:nvSpPr>
        <p:spPr>
          <a:xfrm>
            <a:off x="838200" y="1718910"/>
            <a:ext cx="5193196" cy="576443"/>
          </a:xfrm>
        </p:spPr>
        <p:txBody>
          <a:bodyPr>
            <a:normAutofit/>
          </a:bodyPr>
          <a:lstStyle/>
          <a:p>
            <a:r>
              <a:rPr lang="en-US">
                <a:latin typeface="Arial"/>
                <a:cs typeface="Arial"/>
              </a:rPr>
              <a:t>Criteria</a:t>
            </a:r>
            <a:endParaRPr lang="en-US"/>
          </a:p>
        </p:txBody>
      </p:sp>
      <p:sp>
        <p:nvSpPr>
          <p:cNvPr id="5" name="Content Placeholder 4">
            <a:extLst>
              <a:ext uri="{FF2B5EF4-FFF2-40B4-BE49-F238E27FC236}">
                <a16:creationId xmlns:a16="http://schemas.microsoft.com/office/drawing/2014/main" id="{4AB05D1C-3321-17F6-4797-4B267B8A46C5}"/>
              </a:ext>
            </a:extLst>
          </p:cNvPr>
          <p:cNvSpPr>
            <a:spLocks noGrp="1"/>
          </p:cNvSpPr>
          <p:nvPr>
            <p:ph sz="quarter" idx="15"/>
          </p:nvPr>
        </p:nvSpPr>
        <p:spPr>
          <a:xfrm>
            <a:off x="6348752" y="2286044"/>
            <a:ext cx="5005048" cy="4331732"/>
          </a:xfrm>
        </p:spPr>
        <p:txBody>
          <a:bodyPr vert="horz" lIns="91440" tIns="45720" rIns="91440" bIns="45720" rtlCol="0" anchor="t">
            <a:normAutofit/>
          </a:bodyPr>
          <a:lstStyle/>
          <a:p>
            <a:endParaRPr lang="en-US" sz="1100">
              <a:solidFill>
                <a:srgbClr val="333435"/>
              </a:solidFill>
              <a:latin typeface="Open Sans"/>
              <a:ea typeface="Open Sans"/>
              <a:cs typeface="Open Sans"/>
            </a:endParaRPr>
          </a:p>
          <a:p>
            <a:pPr marL="171450" lvl="1" indent="-171450"/>
            <a:r>
              <a:rPr lang="en-US" sz="1100">
                <a:solidFill>
                  <a:srgbClr val="333435"/>
                </a:solidFill>
                <a:latin typeface="Open Sans"/>
                <a:ea typeface="Open Sans"/>
                <a:cs typeface="Open Sans"/>
              </a:rPr>
              <a:t>Community, books, industry backing, etc.</a:t>
            </a:r>
            <a:endParaRPr lang="en-US" sz="1100">
              <a:latin typeface="Open Sans"/>
              <a:ea typeface="Open Sans"/>
              <a:cs typeface="Open Sans"/>
            </a:endParaRPr>
          </a:p>
          <a:p>
            <a:pPr marL="628650" lvl="2" indent="-171450"/>
            <a:r>
              <a:rPr lang="en-US" sz="1100">
                <a:solidFill>
                  <a:srgbClr val="333435"/>
                </a:solidFill>
                <a:latin typeface="Open Sans"/>
                <a:ea typeface="Open Sans"/>
                <a:cs typeface="Open Sans"/>
              </a:rPr>
              <a:t>Fastest growing language on GitHub in 2018</a:t>
            </a:r>
          </a:p>
          <a:p>
            <a:pPr marL="171450" lvl="1" indent="-171450"/>
            <a:r>
              <a:rPr lang="en-US" sz="1100">
                <a:solidFill>
                  <a:srgbClr val="333435"/>
                </a:solidFill>
                <a:latin typeface="Open Sans"/>
                <a:ea typeface="Open Sans"/>
                <a:cs typeface="Open Sans"/>
              </a:rPr>
              <a:t>Major projects (e.g., C used for Unix and lots of other stuff)</a:t>
            </a:r>
            <a:endParaRPr lang="en-US" sz="1100">
              <a:latin typeface="Open Sans"/>
              <a:ea typeface="Open Sans"/>
              <a:cs typeface="Open Sans"/>
            </a:endParaRPr>
          </a:p>
          <a:p>
            <a:pPr marL="628650" lvl="3" indent="-171450"/>
            <a:r>
              <a:rPr lang="en-US" sz="1100">
                <a:solidFill>
                  <a:srgbClr val="333435"/>
                </a:solidFill>
                <a:latin typeface="Open Sans"/>
                <a:ea typeface="Open Sans"/>
                <a:cs typeface="Open Sans"/>
              </a:rPr>
              <a:t>In May 2019 Google Announced  that Kotlin was now its preferred language for Android app developers</a:t>
            </a:r>
          </a:p>
          <a:p>
            <a:pPr marL="628650" lvl="3" indent="-171450"/>
            <a:r>
              <a:rPr lang="en-US" sz="1100">
                <a:solidFill>
                  <a:srgbClr val="333435"/>
                </a:solidFill>
                <a:latin typeface="Open Sans"/>
                <a:ea typeface="Open Sans"/>
                <a:cs typeface="Open Sans"/>
              </a:rPr>
              <a:t>Google has about 60 apps written in Kotlin (i.e. Maps and Drive)</a:t>
            </a:r>
          </a:p>
          <a:p>
            <a:pPr marL="171450" lvl="1" indent="-171450"/>
            <a:r>
              <a:rPr lang="en-US" sz="1100">
                <a:solidFill>
                  <a:srgbClr val="333435"/>
                </a:solidFill>
                <a:latin typeface="Open Sans"/>
                <a:ea typeface="Open Sans"/>
                <a:cs typeface="Open Sans"/>
              </a:rPr>
              <a:t>Ecosystem (availability of tools and libraries for the language or the platform it represents)</a:t>
            </a:r>
            <a:endParaRPr lang="en-US" sz="1100">
              <a:latin typeface="Open Sans"/>
              <a:ea typeface="Open Sans"/>
              <a:cs typeface="Open Sans"/>
            </a:endParaRPr>
          </a:p>
          <a:p>
            <a:pPr marL="628650" lvl="3" indent="-171450"/>
            <a:r>
              <a:rPr lang="en-US" sz="1100">
                <a:solidFill>
                  <a:srgbClr val="333435"/>
                </a:solidFill>
                <a:latin typeface="Open Sans"/>
                <a:ea typeface="Open Sans"/>
                <a:cs typeface="Open Sans"/>
              </a:rPr>
              <a:t>Android Studio</a:t>
            </a:r>
          </a:p>
          <a:p>
            <a:pPr marL="628650" lvl="3" indent="-171450"/>
            <a:r>
              <a:rPr lang="en-US" sz="1100">
                <a:solidFill>
                  <a:srgbClr val="333435"/>
                </a:solidFill>
                <a:latin typeface="Open Sans"/>
                <a:ea typeface="Open Sans"/>
                <a:cs typeface="Open Sans"/>
              </a:rPr>
              <a:t>Emacs</a:t>
            </a:r>
          </a:p>
          <a:p>
            <a:pPr marL="628650" lvl="3" indent="-171450"/>
            <a:r>
              <a:rPr lang="en-US" sz="1100">
                <a:solidFill>
                  <a:srgbClr val="333435"/>
                </a:solidFill>
                <a:latin typeface="Open Sans"/>
                <a:ea typeface="Open Sans"/>
                <a:cs typeface="Open Sans"/>
              </a:rPr>
              <a:t>IntelliJ IDEA</a:t>
            </a:r>
          </a:p>
          <a:p>
            <a:pPr marL="628650" lvl="3" indent="-171450"/>
            <a:r>
              <a:rPr lang="en-US" sz="1100">
                <a:solidFill>
                  <a:srgbClr val="333435"/>
                </a:solidFill>
                <a:latin typeface="Open Sans"/>
                <a:ea typeface="Open Sans"/>
                <a:cs typeface="Open Sans"/>
              </a:rPr>
              <a:t>Gradle</a:t>
            </a:r>
          </a:p>
          <a:p>
            <a:pPr marL="171450" lvl="1" indent="-171450"/>
            <a:r>
              <a:rPr lang="en-US" sz="1100">
                <a:solidFill>
                  <a:srgbClr val="333435"/>
                </a:solidFill>
                <a:latin typeface="Open Sans"/>
                <a:ea typeface="Open Sans"/>
                <a:cs typeface="Open Sans"/>
              </a:rPr>
              <a:t>Cons</a:t>
            </a:r>
          </a:p>
          <a:p>
            <a:pPr marL="628650" lvl="2" indent="-171450"/>
            <a:r>
              <a:rPr lang="en-US" sz="1100">
                <a:solidFill>
                  <a:srgbClr val="333435"/>
                </a:solidFill>
                <a:latin typeface="Open Sans"/>
                <a:ea typeface="Open Sans"/>
                <a:cs typeface="Open Sans"/>
              </a:rPr>
              <a:t>Relatively new compared to Java, less learning opportunities</a:t>
            </a:r>
          </a:p>
          <a:p>
            <a:pPr marL="628650" lvl="2" indent="-171450"/>
            <a:r>
              <a:rPr lang="en-US" sz="1100">
                <a:solidFill>
                  <a:srgbClr val="333435"/>
                </a:solidFill>
                <a:latin typeface="Open Sans"/>
                <a:ea typeface="Open Sans"/>
                <a:cs typeface="Open Sans"/>
              </a:rPr>
              <a:t>Fewer Kotlin experts vs Java experts</a:t>
            </a:r>
          </a:p>
        </p:txBody>
      </p:sp>
      <p:sp>
        <p:nvSpPr>
          <p:cNvPr id="6" name="Content Placeholder 5">
            <a:extLst>
              <a:ext uri="{FF2B5EF4-FFF2-40B4-BE49-F238E27FC236}">
                <a16:creationId xmlns:a16="http://schemas.microsoft.com/office/drawing/2014/main" id="{3F88C721-ACCF-C41F-4A96-107FE7747900}"/>
              </a:ext>
            </a:extLst>
          </p:cNvPr>
          <p:cNvSpPr>
            <a:spLocks noGrp="1"/>
          </p:cNvSpPr>
          <p:nvPr>
            <p:ph type="body" sz="quarter" idx="16"/>
          </p:nvPr>
        </p:nvSpPr>
        <p:spPr>
          <a:xfrm>
            <a:off x="6348752" y="1707714"/>
            <a:ext cx="5005048" cy="600409"/>
          </a:xfrm>
        </p:spPr>
        <p:txBody>
          <a:bodyPr>
            <a:normAutofit/>
          </a:bodyPr>
          <a:lstStyle/>
          <a:p>
            <a:r>
              <a:rPr lang="en-US">
                <a:latin typeface="Arial"/>
                <a:cs typeface="Arial"/>
              </a:rPr>
              <a:t>Other Consideration:</a:t>
            </a:r>
          </a:p>
        </p:txBody>
      </p:sp>
      <p:sp>
        <p:nvSpPr>
          <p:cNvPr id="9" name="Content Placeholder 8">
            <a:extLst>
              <a:ext uri="{FF2B5EF4-FFF2-40B4-BE49-F238E27FC236}">
                <a16:creationId xmlns:a16="http://schemas.microsoft.com/office/drawing/2014/main" id="{97EF349E-7795-165D-6873-AA6EBCA52C96}"/>
              </a:ext>
            </a:extLst>
          </p:cNvPr>
          <p:cNvSpPr>
            <a:spLocks noGrp="1"/>
          </p:cNvSpPr>
          <p:nvPr>
            <p:ph sz="quarter" idx="10"/>
          </p:nvPr>
        </p:nvSpPr>
        <p:spPr>
          <a:xfrm>
            <a:off x="838200" y="2320100"/>
            <a:ext cx="5005048" cy="4297676"/>
          </a:xfrm>
        </p:spPr>
        <p:txBody>
          <a:bodyPr vert="horz" lIns="91440" tIns="45720" rIns="91440" bIns="45720" rtlCol="0" anchor="t">
            <a:noAutofit/>
          </a:bodyPr>
          <a:lstStyle/>
          <a:p>
            <a:r>
              <a:rPr lang="en-US" sz="1100">
                <a:solidFill>
                  <a:srgbClr val="333435"/>
                </a:solidFill>
                <a:latin typeface="Open Sans"/>
                <a:ea typeface="Open Sans"/>
                <a:cs typeface="Open Sans"/>
              </a:rPr>
              <a:t>Readability</a:t>
            </a:r>
          </a:p>
          <a:p>
            <a:pPr lvl="1"/>
            <a:r>
              <a:rPr lang="en-US" sz="1100">
                <a:solidFill>
                  <a:srgbClr val="333435"/>
                </a:solidFill>
                <a:latin typeface="Open Sans"/>
                <a:ea typeface="Open Sans"/>
                <a:cs typeface="Open Sans"/>
              </a:rPr>
              <a:t>Kotlin depends on the Java Class Library (100% Compatible with Java)</a:t>
            </a:r>
          </a:p>
          <a:p>
            <a:pPr lvl="1"/>
            <a:r>
              <a:rPr lang="en-US" sz="1100">
                <a:solidFill>
                  <a:srgbClr val="333435"/>
                </a:solidFill>
                <a:latin typeface="Open Sans"/>
                <a:ea typeface="Open Sans"/>
                <a:cs typeface="Open Sans"/>
              </a:rPr>
              <a:t>Type inference allows for concise syntax</a:t>
            </a:r>
          </a:p>
          <a:p>
            <a:pPr lvl="1"/>
            <a:r>
              <a:rPr lang="en-US" sz="1100">
                <a:solidFill>
                  <a:srgbClr val="333435"/>
                </a:solidFill>
                <a:latin typeface="Open Sans"/>
                <a:ea typeface="Open Sans"/>
                <a:cs typeface="Open Sans"/>
              </a:rPr>
              <a:t>Relaxes Java syntax</a:t>
            </a:r>
          </a:p>
          <a:p>
            <a:pPr lvl="1"/>
            <a:r>
              <a:rPr lang="en-US" sz="1100">
                <a:solidFill>
                  <a:srgbClr val="333435"/>
                </a:solidFill>
                <a:latin typeface="Open Sans"/>
                <a:ea typeface="Open Sans"/>
                <a:cs typeface="Open Sans"/>
              </a:rPr>
              <a:t>Borrowed significantly from Scala (i.e. optional semicolons, variable declaration/data type placement, public by default classes, etc.)</a:t>
            </a:r>
          </a:p>
          <a:p>
            <a:r>
              <a:rPr lang="en-US" sz="1100">
                <a:solidFill>
                  <a:srgbClr val="333435"/>
                </a:solidFill>
                <a:latin typeface="Open Sans"/>
                <a:ea typeface="Open Sans"/>
                <a:cs typeface="Open Sans"/>
              </a:rPr>
              <a:t>Writability/Productivity</a:t>
            </a:r>
            <a:endParaRPr lang="en-US" sz="1100"/>
          </a:p>
          <a:p>
            <a:pPr lvl="1"/>
            <a:r>
              <a:rPr lang="en-US" sz="1100">
                <a:solidFill>
                  <a:srgbClr val="333435"/>
                </a:solidFill>
                <a:latin typeface="Open Sans"/>
                <a:ea typeface="Open Sans"/>
                <a:cs typeface="Open Sans"/>
              </a:rPr>
              <a:t>One of the stated  goals of Kotlin developers was to compile as quickly as Java</a:t>
            </a:r>
          </a:p>
          <a:p>
            <a:pPr lvl="1"/>
            <a:r>
              <a:rPr lang="en-US" sz="1100">
                <a:solidFill>
                  <a:srgbClr val="333435"/>
                </a:solidFill>
                <a:latin typeface="Open Sans"/>
                <a:ea typeface="Open Sans"/>
                <a:cs typeface="Open Sans"/>
              </a:rPr>
              <a:t>Statically typed</a:t>
            </a:r>
          </a:p>
          <a:p>
            <a:pPr lvl="1"/>
            <a:r>
              <a:rPr lang="en-US" sz="1100">
                <a:solidFill>
                  <a:srgbClr val="333435"/>
                </a:solidFill>
                <a:latin typeface="Open Sans"/>
                <a:ea typeface="Open Sans"/>
                <a:cs typeface="Open Sans"/>
              </a:rPr>
              <a:t>Concise syntax means less code to produce same results</a:t>
            </a:r>
          </a:p>
          <a:p>
            <a:r>
              <a:rPr lang="en-US" sz="1100">
                <a:solidFill>
                  <a:srgbClr val="333435"/>
                </a:solidFill>
                <a:latin typeface="Open Sans"/>
                <a:ea typeface="Open Sans"/>
                <a:cs typeface="Open Sans"/>
              </a:rPr>
              <a:t>Reliability</a:t>
            </a:r>
            <a:endParaRPr lang="en-US" sz="1100"/>
          </a:p>
          <a:p>
            <a:pPr lvl="1"/>
            <a:r>
              <a:rPr lang="en-US" sz="1100">
                <a:solidFill>
                  <a:srgbClr val="333435"/>
                </a:solidFill>
                <a:latin typeface="Open Sans"/>
                <a:ea typeface="Open Sans"/>
                <a:cs typeface="Open Sans"/>
              </a:rPr>
              <a:t>Produces Jave 8 bytecode by default, but lets  engineer choose from 8-20</a:t>
            </a:r>
          </a:p>
          <a:p>
            <a:pPr lvl="1"/>
            <a:r>
              <a:rPr lang="en-US" sz="1100">
                <a:solidFill>
                  <a:srgbClr val="333435"/>
                </a:solidFill>
                <a:latin typeface="Open Sans"/>
                <a:ea typeface="Open Sans"/>
                <a:cs typeface="Open Sans"/>
              </a:rPr>
              <a:t>Null-Pointer safety (guarantees no object references will have null or void values)</a:t>
            </a:r>
          </a:p>
          <a:p>
            <a:pPr lvl="1"/>
            <a:r>
              <a:rPr lang="en-US" sz="1100">
                <a:solidFill>
                  <a:srgbClr val="333435"/>
                </a:solidFill>
                <a:latin typeface="Open Sans"/>
                <a:ea typeface="Open Sans"/>
                <a:cs typeface="Open Sans"/>
              </a:rPr>
              <a:t>100% compatibility allows for easy migration from Java to Kotlin</a:t>
            </a:r>
          </a:p>
          <a:p>
            <a:r>
              <a:rPr lang="en-US" sz="1100">
                <a:solidFill>
                  <a:srgbClr val="333435"/>
                </a:solidFill>
                <a:latin typeface="Open Sans"/>
                <a:ea typeface="Open Sans"/>
                <a:cs typeface="Open Sans"/>
              </a:rPr>
              <a:t>Cost</a:t>
            </a:r>
            <a:endParaRPr lang="en-US" sz="1100"/>
          </a:p>
          <a:p>
            <a:pPr lvl="1"/>
            <a:r>
              <a:rPr lang="en-US" sz="1100">
                <a:solidFill>
                  <a:srgbClr val="333435"/>
                </a:solidFill>
                <a:latin typeface="Open Sans"/>
                <a:ea typeface="Open Sans"/>
                <a:cs typeface="Open Sans"/>
              </a:rPr>
              <a:t>Developed and supported by JetBrains</a:t>
            </a:r>
          </a:p>
          <a:p>
            <a:pPr marL="0" indent="0">
              <a:buNone/>
            </a:pPr>
            <a:endParaRPr lang="en-US" sz="1100">
              <a:solidFill>
                <a:srgbClr val="333435"/>
              </a:solidFill>
              <a:latin typeface="Open Sans"/>
              <a:ea typeface="Open Sans"/>
              <a:cs typeface="Open Sans"/>
            </a:endParaRPr>
          </a:p>
          <a:p>
            <a:endParaRPr lang="en-US"/>
          </a:p>
        </p:txBody>
      </p:sp>
    </p:spTree>
    <p:extLst>
      <p:ext uri="{BB962C8B-B14F-4D97-AF65-F5344CB8AC3E}">
        <p14:creationId xmlns:p14="http://schemas.microsoft.com/office/powerpoint/2010/main" val="227717337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175365" y="619931"/>
            <a:ext cx="5749446" cy="5928104"/>
          </a:xfrm>
        </p:spPr>
        <p:txBody>
          <a:bodyPr/>
          <a:lstStyle/>
          <a:p>
            <a:endParaRPr lang="en-US" b="1"/>
          </a:p>
          <a:p>
            <a:endParaRPr lang="en-US" b="1"/>
          </a:p>
        </p:txBody>
      </p:sp>
      <p:sp>
        <p:nvSpPr>
          <p:cNvPr id="4" name="Text Placeholder 3"/>
          <p:cNvSpPr>
            <a:spLocks noGrp="1"/>
          </p:cNvSpPr>
          <p:nvPr>
            <p:ph type="body" sz="quarter" idx="14"/>
          </p:nvPr>
        </p:nvSpPr>
        <p:spPr>
          <a:xfrm>
            <a:off x="6803756" y="619931"/>
            <a:ext cx="4550044" cy="1549831"/>
          </a:xfrm>
        </p:spPr>
        <p:txBody>
          <a:bodyPr/>
          <a:lstStyle/>
          <a:p>
            <a:r>
              <a:rPr lang="en-US">
                <a:latin typeface="Arial"/>
                <a:cs typeface="Arial"/>
              </a:rPr>
              <a:t>Learning Resources  </a:t>
            </a:r>
            <a:endParaRPr lang="en-US"/>
          </a:p>
        </p:txBody>
      </p:sp>
      <p:sp>
        <p:nvSpPr>
          <p:cNvPr id="7" name="Content Placeholder 6">
            <a:extLst>
              <a:ext uri="{FF2B5EF4-FFF2-40B4-BE49-F238E27FC236}">
                <a16:creationId xmlns:a16="http://schemas.microsoft.com/office/drawing/2014/main" id="{A136A126-9CFB-3574-C6FC-194820A6CAEE}"/>
              </a:ext>
            </a:extLst>
          </p:cNvPr>
          <p:cNvSpPr>
            <a:spLocks noGrp="1"/>
          </p:cNvSpPr>
          <p:nvPr>
            <p:ph sz="quarter" idx="10"/>
          </p:nvPr>
        </p:nvSpPr>
        <p:spPr/>
        <p:txBody>
          <a:bodyPr vert="horz" lIns="91440" tIns="45720" rIns="91440" bIns="45720" rtlCol="0" anchor="t">
            <a:normAutofit/>
          </a:bodyPr>
          <a:lstStyle/>
          <a:p>
            <a:r>
              <a:rPr lang="en-US">
                <a:latin typeface="Arial"/>
                <a:cs typeface="Arial"/>
              </a:rPr>
              <a:t>Android Developer</a:t>
            </a:r>
          </a:p>
          <a:p>
            <a:pPr lvl="1">
              <a:buFont typeface="Courier New" panose="020B0604020202020204" pitchFamily="34" charset="0"/>
              <a:buChar char="o"/>
            </a:pPr>
            <a:r>
              <a:rPr lang="en-US">
                <a:latin typeface="Arial"/>
                <a:cs typeface="Arial"/>
                <a:hlinkClick r:id="rId2"/>
              </a:rPr>
              <a:t>https://developer.android.com/courses</a:t>
            </a:r>
          </a:p>
          <a:p>
            <a:r>
              <a:rPr lang="en-US">
                <a:latin typeface="Arial"/>
                <a:cs typeface="Arial"/>
              </a:rPr>
              <a:t>Kotlin Language Org</a:t>
            </a:r>
          </a:p>
          <a:p>
            <a:pPr lvl="1">
              <a:buFont typeface="Courier New" panose="020B0604020202020204" pitchFamily="34" charset="0"/>
              <a:buChar char="o"/>
            </a:pPr>
            <a:r>
              <a:rPr lang="en-US">
                <a:latin typeface="Arial"/>
                <a:cs typeface="Arial"/>
                <a:hlinkClick r:id="rId3"/>
              </a:rPr>
              <a:t>https://kotlinlang.org/docs/books.html</a:t>
            </a:r>
            <a:endParaRPr lang="en-US">
              <a:latin typeface="Arial"/>
              <a:cs typeface="Arial"/>
            </a:endParaRPr>
          </a:p>
          <a:p>
            <a:r>
              <a:rPr lang="en-US">
                <a:latin typeface="Arial"/>
                <a:cs typeface="Arial"/>
              </a:rPr>
              <a:t>Jet Brains Academy</a:t>
            </a:r>
          </a:p>
          <a:p>
            <a:pPr lvl="1">
              <a:buFont typeface="Courier New" panose="020B0604020202020204" pitchFamily="34" charset="0"/>
              <a:buChar char="o"/>
            </a:pPr>
            <a:r>
              <a:rPr lang="en-US">
                <a:latin typeface="Arial"/>
                <a:cs typeface="Arial"/>
                <a:hlinkClick r:id="rId4"/>
              </a:rPr>
              <a:t>https://blog.jetbrains.com/education/2024/04/04/kotlin-learning-guide/</a:t>
            </a:r>
            <a:endParaRPr lang="en-US">
              <a:latin typeface="Arial"/>
              <a:cs typeface="Arial"/>
            </a:endParaRPr>
          </a:p>
          <a:p>
            <a:pPr lvl="1">
              <a:buFont typeface="Courier New" panose="020B0604020202020204" pitchFamily="34" charset="0"/>
              <a:buChar char="o"/>
            </a:pPr>
            <a:endParaRPr lang="en-US">
              <a:latin typeface="Arial"/>
              <a:cs typeface="Arial"/>
            </a:endParaRPr>
          </a:p>
          <a:p>
            <a:pPr marL="971550" lvl="2" indent="0">
              <a:buNone/>
            </a:pPr>
            <a:r>
              <a:rPr lang="en-US">
                <a:latin typeface="Arial"/>
                <a:cs typeface="Arial"/>
              </a:rPr>
              <a:t> </a:t>
            </a:r>
          </a:p>
        </p:txBody>
      </p:sp>
      <p:pic>
        <p:nvPicPr>
          <p:cNvPr id="6" name="Picture 5" descr="JetBrains Academy Logo Vector - (.SVG + .PNG) - GetLogoVector.Com">
            <a:extLst>
              <a:ext uri="{FF2B5EF4-FFF2-40B4-BE49-F238E27FC236}">
                <a16:creationId xmlns:a16="http://schemas.microsoft.com/office/drawing/2014/main" id="{A8A4C810-99D0-5D1C-47FE-C86B68F0433A}"/>
              </a:ext>
            </a:extLst>
          </p:cNvPr>
          <p:cNvPicPr>
            <a:picLocks noChangeAspect="1"/>
          </p:cNvPicPr>
          <p:nvPr/>
        </p:nvPicPr>
        <p:blipFill>
          <a:blip r:embed="rId5"/>
          <a:stretch>
            <a:fillRect/>
          </a:stretch>
        </p:blipFill>
        <p:spPr>
          <a:xfrm>
            <a:off x="1613328" y="3583461"/>
            <a:ext cx="3054312" cy="1474403"/>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2" name="Picture 11" descr="kotlin-stdlib - Kotlin Programming Language">
            <a:extLst>
              <a:ext uri="{FF2B5EF4-FFF2-40B4-BE49-F238E27FC236}">
                <a16:creationId xmlns:a16="http://schemas.microsoft.com/office/drawing/2014/main" id="{F91C614E-A3A0-58B9-C497-A1B049DAC668}"/>
              </a:ext>
            </a:extLst>
          </p:cNvPr>
          <p:cNvPicPr>
            <a:picLocks noChangeAspect="1"/>
          </p:cNvPicPr>
          <p:nvPr/>
        </p:nvPicPr>
        <p:blipFill>
          <a:blip r:embed="rId6"/>
          <a:stretch>
            <a:fillRect/>
          </a:stretch>
        </p:blipFill>
        <p:spPr>
          <a:xfrm>
            <a:off x="174995" y="1893668"/>
            <a:ext cx="2882977" cy="1597041"/>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pic>
        <p:nvPicPr>
          <p:cNvPr id="13" name="Picture 12" descr="Android Mobile App Developer Tools – Android Developers">
            <a:extLst>
              <a:ext uri="{FF2B5EF4-FFF2-40B4-BE49-F238E27FC236}">
                <a16:creationId xmlns:a16="http://schemas.microsoft.com/office/drawing/2014/main" id="{7030AB32-8CDF-B986-32B7-140F2DCBBA04}"/>
              </a:ext>
            </a:extLst>
          </p:cNvPr>
          <p:cNvPicPr>
            <a:picLocks noChangeAspect="1"/>
          </p:cNvPicPr>
          <p:nvPr/>
        </p:nvPicPr>
        <p:blipFill>
          <a:blip r:embed="rId7"/>
          <a:stretch>
            <a:fillRect/>
          </a:stretch>
        </p:blipFill>
        <p:spPr>
          <a:xfrm>
            <a:off x="3155363" y="1892381"/>
            <a:ext cx="2851412" cy="1602665"/>
          </a:xfrm>
          <a:prstGeom prst="roundRect">
            <a:avLst>
              <a:gd name="adj" fmla="val 16667"/>
            </a:avLst>
          </a:prstGeom>
          <a:ln>
            <a:noFill/>
          </a:ln>
          <a:effectLst>
            <a:outerShdw blurRad="76200" dist="38100" dir="7800000" algn="tl" rotWithShape="0">
              <a:srgbClr val="000000">
                <a:alpha val="40000"/>
              </a:srgbClr>
            </a:outerShdw>
          </a:effectLst>
          <a:scene3d>
            <a:camera prst="orthographicFront"/>
            <a:lightRig rig="contrasting" dir="t">
              <a:rot lat="0" lon="0" rev="4200000"/>
            </a:lightRig>
          </a:scene3d>
          <a:sp3d prstMaterial="plastic">
            <a:bevelT w="381000" h="114300" prst="relaxedInset"/>
            <a:contourClr>
              <a:srgbClr val="969696"/>
            </a:contourClr>
          </a:sp3d>
        </p:spPr>
      </p:pic>
    </p:spTree>
    <p:extLst>
      <p:ext uri="{BB962C8B-B14F-4D97-AF65-F5344CB8AC3E}">
        <p14:creationId xmlns:p14="http://schemas.microsoft.com/office/powerpoint/2010/main" val="1003256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A3E3370E-5DFE-A33E-3B15-9D979154FD3F}"/>
              </a:ext>
            </a:extLst>
          </p:cNvPr>
          <p:cNvSpPr>
            <a:spLocks noGrp="1"/>
          </p:cNvSpPr>
          <p:nvPr>
            <p:ph type="title"/>
          </p:nvPr>
        </p:nvSpPr>
        <p:spPr/>
        <p:txBody>
          <a:bodyPr/>
          <a:lstStyle/>
          <a:p>
            <a:r>
              <a:rPr lang="en-US">
                <a:latin typeface="Arial"/>
                <a:cs typeface="Arial"/>
              </a:rPr>
              <a:t>Conclusion</a:t>
            </a:r>
            <a:endParaRPr lang="en-US"/>
          </a:p>
        </p:txBody>
      </p:sp>
      <p:sp>
        <p:nvSpPr>
          <p:cNvPr id="3" name="Content Placeholder 2">
            <a:extLst>
              <a:ext uri="{FF2B5EF4-FFF2-40B4-BE49-F238E27FC236}">
                <a16:creationId xmlns:a16="http://schemas.microsoft.com/office/drawing/2014/main" id="{34486641-015D-D18D-0C73-D181F7047860}"/>
              </a:ext>
            </a:extLst>
          </p:cNvPr>
          <p:cNvSpPr>
            <a:spLocks noGrp="1"/>
          </p:cNvSpPr>
          <p:nvPr>
            <p:ph sz="quarter" idx="10"/>
          </p:nvPr>
        </p:nvSpPr>
        <p:spPr/>
        <p:txBody>
          <a:bodyPr vert="horz" lIns="91440" tIns="45720" rIns="91440" bIns="45720" rtlCol="0" anchor="t">
            <a:normAutofit/>
          </a:bodyPr>
          <a:lstStyle/>
          <a:p>
            <a:r>
              <a:rPr lang="en-US">
                <a:latin typeface="Arial"/>
                <a:cs typeface="Arial"/>
              </a:rPr>
              <a:t>Kotlin is a fast growing "concise Java"</a:t>
            </a:r>
            <a:endParaRPr lang="en-US"/>
          </a:p>
          <a:p>
            <a:r>
              <a:rPr lang="en-US">
                <a:latin typeface="Arial"/>
                <a:cs typeface="Arial"/>
              </a:rPr>
              <a:t>Open source, funded by JetBrains</a:t>
            </a:r>
            <a:endParaRPr lang="en-US"/>
          </a:p>
          <a:p>
            <a:r>
              <a:rPr lang="en-US">
                <a:latin typeface="Arial"/>
                <a:cs typeface="Arial"/>
              </a:rPr>
              <a:t>100% interoperable with Java</a:t>
            </a:r>
            <a:endParaRPr lang="en-US"/>
          </a:p>
          <a:p>
            <a:r>
              <a:rPr lang="en-US">
                <a:latin typeface="Arial"/>
                <a:cs typeface="Arial"/>
              </a:rPr>
              <a:t>Supports most programing paradigms</a:t>
            </a:r>
            <a:endParaRPr lang="en-US"/>
          </a:p>
          <a:p>
            <a:r>
              <a:rPr lang="en-US">
                <a:latin typeface="Arial"/>
                <a:cs typeface="Arial"/>
              </a:rPr>
              <a:t>Google's programming language of choice for Android applications</a:t>
            </a:r>
          </a:p>
          <a:p>
            <a:r>
              <a:rPr lang="en-US">
                <a:latin typeface="Arial"/>
                <a:cs typeface="Arial"/>
              </a:rPr>
              <a:t>Relatively new compared with Java, learning opportunities exist but are less common</a:t>
            </a:r>
            <a:endParaRPr lang="en-US"/>
          </a:p>
          <a:p>
            <a:endParaRPr lang="en-US"/>
          </a:p>
          <a:p>
            <a:endParaRPr lang="en-US"/>
          </a:p>
          <a:p>
            <a:endParaRPr lang="en-US"/>
          </a:p>
          <a:p>
            <a:endParaRPr lang="en-US"/>
          </a:p>
          <a:p>
            <a:endParaRPr lang="en-US"/>
          </a:p>
        </p:txBody>
      </p:sp>
      <p:sp>
        <p:nvSpPr>
          <p:cNvPr id="2" name="Text Placeholder 1">
            <a:extLst>
              <a:ext uri="{FF2B5EF4-FFF2-40B4-BE49-F238E27FC236}">
                <a16:creationId xmlns:a16="http://schemas.microsoft.com/office/drawing/2014/main" id="{08AE01A9-8284-7DFB-4A3D-1DC53659C042}"/>
              </a:ext>
            </a:extLst>
          </p:cNvPr>
          <p:cNvSpPr>
            <a:spLocks noGrp="1"/>
          </p:cNvSpPr>
          <p:nvPr>
            <p:ph type="body" sz="quarter" idx="13"/>
          </p:nvPr>
        </p:nvSpPr>
        <p:spPr/>
        <p:txBody>
          <a:bodyPr vert="horz" lIns="91440" tIns="45720" rIns="91440" bIns="45720" rtlCol="0" anchor="t">
            <a:normAutofit/>
          </a:bodyPr>
          <a:lstStyle/>
          <a:p>
            <a:r>
              <a:rPr lang="en-US">
                <a:latin typeface="Arial"/>
                <a:cs typeface="Arial"/>
              </a:rPr>
              <a:t>Key Takeaways</a:t>
            </a:r>
            <a:endParaRPr lang="en-US"/>
          </a:p>
        </p:txBody>
      </p:sp>
    </p:spTree>
    <p:extLst>
      <p:ext uri="{BB962C8B-B14F-4D97-AF65-F5344CB8AC3E}">
        <p14:creationId xmlns:p14="http://schemas.microsoft.com/office/powerpoint/2010/main" val="35983732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29C9A-3FB7-BF43-B2F1-EFF3FD82AB8F}"/>
              </a:ext>
            </a:extLst>
          </p:cNvPr>
          <p:cNvSpPr>
            <a:spLocks noGrp="1"/>
          </p:cNvSpPr>
          <p:nvPr>
            <p:ph type="title"/>
          </p:nvPr>
        </p:nvSpPr>
        <p:spPr/>
        <p:txBody>
          <a:bodyPr/>
          <a:lstStyle/>
          <a:p>
            <a:pPr algn="ctr"/>
            <a:r>
              <a:rPr lang="en-US"/>
              <a:t>Questions?</a:t>
            </a:r>
          </a:p>
        </p:txBody>
      </p:sp>
      <p:pic>
        <p:nvPicPr>
          <p:cNvPr id="4" name="Picture 3" descr="Logo&#10;&#10;Description automatically generated">
            <a:extLst>
              <a:ext uri="{FF2B5EF4-FFF2-40B4-BE49-F238E27FC236}">
                <a16:creationId xmlns:a16="http://schemas.microsoft.com/office/drawing/2014/main" id="{E3FACD66-9C8B-A94B-93E4-4F426A0C10CF}"/>
              </a:ext>
            </a:extLst>
          </p:cNvPr>
          <p:cNvPicPr>
            <a:picLocks noChangeAspect="1"/>
          </p:cNvPicPr>
          <p:nvPr/>
        </p:nvPicPr>
        <p:blipFill>
          <a:blip r:embed="rId2"/>
          <a:srcRect b="23154"/>
          <a:stretch/>
        </p:blipFill>
        <p:spPr>
          <a:xfrm>
            <a:off x="1507164" y="1985778"/>
            <a:ext cx="1835973" cy="2288767"/>
          </a:xfrm>
          <a:prstGeom prst="rect">
            <a:avLst/>
          </a:prstGeom>
        </p:spPr>
      </p:pic>
    </p:spTree>
    <p:extLst>
      <p:ext uri="{BB962C8B-B14F-4D97-AF65-F5344CB8AC3E}">
        <p14:creationId xmlns:p14="http://schemas.microsoft.com/office/powerpoint/2010/main" val="109311046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EF4D143-5A66-F942-9EE4-75D3DB90FA0E}"/>
              </a:ext>
            </a:extLst>
          </p:cNvPr>
          <p:cNvSpPr>
            <a:spLocks noGrp="1"/>
          </p:cNvSpPr>
          <p:nvPr>
            <p:ph type="title"/>
          </p:nvPr>
        </p:nvSpPr>
        <p:spPr/>
        <p:txBody>
          <a:bodyPr/>
          <a:lstStyle/>
          <a:p>
            <a:pPr algn="ctr"/>
            <a:r>
              <a:rPr lang="en-US">
                <a:latin typeface="Arial"/>
                <a:cs typeface="Arial"/>
              </a:rPr>
              <a:t>Background</a:t>
            </a:r>
            <a:endParaRPr lang="en-US"/>
          </a:p>
        </p:txBody>
      </p:sp>
    </p:spTree>
    <p:extLst>
      <p:ext uri="{BB962C8B-B14F-4D97-AF65-F5344CB8AC3E}">
        <p14:creationId xmlns:p14="http://schemas.microsoft.com/office/powerpoint/2010/main" val="9967798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C1450-7A1A-A826-BEA2-830923A094C4}"/>
              </a:ext>
            </a:extLst>
          </p:cNvPr>
          <p:cNvSpPr>
            <a:spLocks noGrp="1"/>
          </p:cNvSpPr>
          <p:nvPr>
            <p:ph type="title"/>
          </p:nvPr>
        </p:nvSpPr>
        <p:spPr/>
        <p:txBody>
          <a:bodyPr/>
          <a:lstStyle/>
          <a:p>
            <a:r>
              <a:rPr lang="en-US">
                <a:latin typeface="Arial"/>
                <a:cs typeface="Arial"/>
              </a:rPr>
              <a:t>Introduction to Kotlin</a:t>
            </a:r>
            <a:endParaRPr lang="en-US"/>
          </a:p>
        </p:txBody>
      </p:sp>
      <p:sp>
        <p:nvSpPr>
          <p:cNvPr id="9" name="Content Placeholder 8">
            <a:extLst>
              <a:ext uri="{FF2B5EF4-FFF2-40B4-BE49-F238E27FC236}">
                <a16:creationId xmlns:a16="http://schemas.microsoft.com/office/drawing/2014/main" id="{97EF349E-7795-165D-6873-AA6EBCA52C96}"/>
              </a:ext>
            </a:extLst>
          </p:cNvPr>
          <p:cNvSpPr>
            <a:spLocks noGrp="1"/>
          </p:cNvSpPr>
          <p:nvPr>
            <p:ph sz="quarter" idx="10"/>
          </p:nvPr>
        </p:nvSpPr>
        <p:spPr>
          <a:xfrm>
            <a:off x="838200" y="1914318"/>
            <a:ext cx="5005048" cy="4703458"/>
          </a:xfrm>
        </p:spPr>
        <p:txBody>
          <a:bodyPr vert="horz" lIns="91440" tIns="45720" rIns="91440" bIns="45720" rtlCol="0" anchor="t">
            <a:normAutofit fontScale="92500" lnSpcReduction="10000"/>
          </a:bodyPr>
          <a:lstStyle/>
          <a:p>
            <a:r>
              <a:rPr lang="en-US">
                <a:latin typeface="Arial"/>
                <a:cs typeface="Arial"/>
              </a:rPr>
              <a:t>Developed by JetBrains</a:t>
            </a:r>
            <a:endParaRPr lang="en-US"/>
          </a:p>
          <a:p>
            <a:r>
              <a:rPr lang="en-US">
                <a:latin typeface="Arial"/>
                <a:cs typeface="Arial"/>
              </a:rPr>
              <a:t>First official release: 2016</a:t>
            </a:r>
          </a:p>
          <a:p>
            <a:r>
              <a:rPr lang="en-US">
                <a:latin typeface="Arial"/>
                <a:cs typeface="Arial"/>
              </a:rPr>
              <a:t>Open source</a:t>
            </a:r>
          </a:p>
          <a:p>
            <a:r>
              <a:rPr lang="en-US">
                <a:latin typeface="Arial"/>
                <a:cs typeface="Arial"/>
              </a:rPr>
              <a:t>Growing fast</a:t>
            </a:r>
            <a:endParaRPr lang="en-US"/>
          </a:p>
          <a:p>
            <a:r>
              <a:rPr lang="en-US">
                <a:latin typeface="Arial"/>
                <a:cs typeface="Arial"/>
              </a:rPr>
              <a:t>"Better Java"</a:t>
            </a:r>
          </a:p>
          <a:p>
            <a:pPr lvl="1">
              <a:buFont typeface="Courier New" panose="020B0604020202020204" pitchFamily="34" charset="0"/>
              <a:buChar char="o"/>
            </a:pPr>
            <a:r>
              <a:rPr lang="en-US">
                <a:latin typeface="Arial"/>
                <a:cs typeface="Arial"/>
              </a:rPr>
              <a:t>Java interoperability</a:t>
            </a:r>
          </a:p>
          <a:p>
            <a:pPr lvl="1">
              <a:buFont typeface="Courier New" panose="020B0604020202020204" pitchFamily="34" charset="0"/>
              <a:buChar char="o"/>
            </a:pPr>
            <a:r>
              <a:rPr lang="en-US">
                <a:latin typeface="Arial"/>
                <a:cs typeface="Arial"/>
              </a:rPr>
              <a:t>More concise</a:t>
            </a:r>
          </a:p>
          <a:p>
            <a:pPr lvl="1">
              <a:buFont typeface="Courier New" panose="020B0604020202020204" pitchFamily="34" charset="0"/>
              <a:buChar char="o"/>
            </a:pPr>
            <a:r>
              <a:rPr lang="en-US">
                <a:latin typeface="Arial"/>
                <a:cs typeface="Arial"/>
              </a:rPr>
              <a:t>Null pointer safety</a:t>
            </a:r>
          </a:p>
          <a:p>
            <a:pPr lvl="1">
              <a:buFont typeface="Courier New" panose="020B0604020202020204" pitchFamily="34" charset="0"/>
              <a:buChar char="o"/>
            </a:pPr>
            <a:r>
              <a:rPr lang="en-US">
                <a:latin typeface="Arial"/>
                <a:cs typeface="Arial"/>
              </a:rPr>
              <a:t>Immutability</a:t>
            </a:r>
          </a:p>
          <a:p>
            <a:pPr lvl="1">
              <a:buFont typeface="Courier New" panose="020B0604020202020204" pitchFamily="34" charset="0"/>
              <a:buChar char="o"/>
            </a:pPr>
            <a:r>
              <a:rPr lang="en-US">
                <a:latin typeface="Arial"/>
                <a:cs typeface="Arial"/>
              </a:rPr>
              <a:t>Faster</a:t>
            </a:r>
          </a:p>
          <a:p>
            <a:pPr lvl="1">
              <a:buFont typeface="Courier New" panose="020B0604020202020204" pitchFamily="34" charset="0"/>
              <a:buChar char="o"/>
            </a:pPr>
            <a:r>
              <a:rPr lang="en-US">
                <a:latin typeface="Arial"/>
                <a:cs typeface="Arial"/>
              </a:rPr>
              <a:t>Lambdas with </a:t>
            </a:r>
            <a:r>
              <a:rPr lang="en-US" err="1">
                <a:latin typeface="Arial"/>
                <a:cs typeface="Arial"/>
              </a:rPr>
              <a:t>recievers</a:t>
            </a:r>
            <a:endParaRPr lang="en-US">
              <a:latin typeface="Arial"/>
              <a:cs typeface="Arial"/>
            </a:endParaRPr>
          </a:p>
          <a:p>
            <a:r>
              <a:rPr lang="en-US">
                <a:latin typeface="Arial"/>
                <a:cs typeface="Arial"/>
              </a:rPr>
              <a:t>Android Studio Support, mobile apps, web back end</a:t>
            </a:r>
          </a:p>
          <a:p>
            <a:r>
              <a:rPr lang="en-US">
                <a:latin typeface="Arial"/>
                <a:cs typeface="Arial"/>
              </a:rPr>
              <a:t>Borrows from Scala</a:t>
            </a:r>
          </a:p>
          <a:p>
            <a:pPr marL="0" indent="0">
              <a:buNone/>
            </a:pPr>
            <a:endParaRPr lang="en-US"/>
          </a:p>
          <a:p>
            <a:pPr lvl="1">
              <a:buFont typeface="Courier New" panose="020B0604020202020204" pitchFamily="34" charset="0"/>
              <a:buChar char="o"/>
            </a:pPr>
            <a:endParaRPr lang="en-US"/>
          </a:p>
          <a:p>
            <a:pPr lvl="1">
              <a:buFont typeface="Courier New" panose="020B0604020202020204" pitchFamily="34" charset="0"/>
              <a:buChar char="o"/>
            </a:pPr>
            <a:endParaRPr lang="en-US"/>
          </a:p>
          <a:p>
            <a:pPr lvl="1">
              <a:buFont typeface="Courier New" panose="020B0604020202020204" pitchFamily="34" charset="0"/>
              <a:buChar char="o"/>
            </a:pPr>
            <a:endParaRPr lang="en-US"/>
          </a:p>
        </p:txBody>
      </p:sp>
      <p:pic>
        <p:nvPicPr>
          <p:cNvPr id="3" name="Picture 2" descr="A black and white logo&#10;&#10;Description automatically generated">
            <a:extLst>
              <a:ext uri="{FF2B5EF4-FFF2-40B4-BE49-F238E27FC236}">
                <a16:creationId xmlns:a16="http://schemas.microsoft.com/office/drawing/2014/main" id="{BF5003A4-4C18-8B11-7B02-2FBA44E8C526}"/>
              </a:ext>
            </a:extLst>
          </p:cNvPr>
          <p:cNvPicPr>
            <a:picLocks noChangeAspect="1"/>
          </p:cNvPicPr>
          <p:nvPr/>
        </p:nvPicPr>
        <p:blipFill>
          <a:blip r:embed="rId3"/>
          <a:srcRect t="8730" r="2168" b="6349"/>
          <a:stretch/>
        </p:blipFill>
        <p:spPr>
          <a:xfrm>
            <a:off x="6994072" y="2064410"/>
            <a:ext cx="3138716" cy="991866"/>
          </a:xfrm>
          <a:prstGeom prst="rect">
            <a:avLst/>
          </a:prstGeom>
        </p:spPr>
      </p:pic>
      <p:pic>
        <p:nvPicPr>
          <p:cNvPr id="7" name="Picture 6" descr="undefined">
            <a:extLst>
              <a:ext uri="{FF2B5EF4-FFF2-40B4-BE49-F238E27FC236}">
                <a16:creationId xmlns:a16="http://schemas.microsoft.com/office/drawing/2014/main" id="{9D725BDD-6AA3-15DE-1A8A-B2526F545583}"/>
              </a:ext>
            </a:extLst>
          </p:cNvPr>
          <p:cNvPicPr>
            <a:picLocks noChangeAspect="1"/>
          </p:cNvPicPr>
          <p:nvPr/>
        </p:nvPicPr>
        <p:blipFill>
          <a:blip r:embed="rId4"/>
          <a:stretch>
            <a:fillRect/>
          </a:stretch>
        </p:blipFill>
        <p:spPr>
          <a:xfrm>
            <a:off x="8776463" y="3725326"/>
            <a:ext cx="2402568" cy="2357211"/>
          </a:xfrm>
          <a:prstGeom prst="rect">
            <a:avLst/>
          </a:prstGeom>
        </p:spPr>
      </p:pic>
    </p:spTree>
    <p:extLst>
      <p:ext uri="{BB962C8B-B14F-4D97-AF65-F5344CB8AC3E}">
        <p14:creationId xmlns:p14="http://schemas.microsoft.com/office/powerpoint/2010/main" val="34759527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EF4D143-5A66-F942-9EE4-75D3DB90FA0E}"/>
              </a:ext>
            </a:extLst>
          </p:cNvPr>
          <p:cNvSpPr>
            <a:spLocks noGrp="1"/>
          </p:cNvSpPr>
          <p:nvPr>
            <p:ph type="title"/>
          </p:nvPr>
        </p:nvSpPr>
        <p:spPr/>
        <p:txBody>
          <a:bodyPr/>
          <a:lstStyle/>
          <a:p>
            <a:pPr algn="ctr"/>
            <a:r>
              <a:rPr lang="en-US">
                <a:latin typeface="Arial"/>
                <a:cs typeface="Arial"/>
              </a:rPr>
              <a:t>Code Sample</a:t>
            </a:r>
            <a:endParaRPr lang="en-US"/>
          </a:p>
        </p:txBody>
      </p:sp>
    </p:spTree>
    <p:extLst>
      <p:ext uri="{BB962C8B-B14F-4D97-AF65-F5344CB8AC3E}">
        <p14:creationId xmlns:p14="http://schemas.microsoft.com/office/powerpoint/2010/main" val="368536267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C1450-7A1A-A826-BEA2-830923A094C4}"/>
              </a:ext>
            </a:extLst>
          </p:cNvPr>
          <p:cNvSpPr>
            <a:spLocks noGrp="1"/>
          </p:cNvSpPr>
          <p:nvPr>
            <p:ph type="title"/>
          </p:nvPr>
        </p:nvSpPr>
        <p:spPr/>
        <p:txBody>
          <a:bodyPr/>
          <a:lstStyle/>
          <a:p>
            <a:r>
              <a:rPr lang="en-US">
                <a:latin typeface="Arial"/>
                <a:cs typeface="Arial"/>
              </a:rPr>
              <a:t>Kotlin sample code</a:t>
            </a:r>
            <a:endParaRPr lang="en-US"/>
          </a:p>
        </p:txBody>
      </p:sp>
      <p:sp>
        <p:nvSpPr>
          <p:cNvPr id="4" name="Text Placeholder 3">
            <a:extLst>
              <a:ext uri="{FF2B5EF4-FFF2-40B4-BE49-F238E27FC236}">
                <a16:creationId xmlns:a16="http://schemas.microsoft.com/office/drawing/2014/main" id="{BA4F4B5C-26D5-F8BD-B185-9702E0C2C6D3}"/>
              </a:ext>
            </a:extLst>
          </p:cNvPr>
          <p:cNvSpPr>
            <a:spLocks noGrp="1"/>
          </p:cNvSpPr>
          <p:nvPr>
            <p:ph type="body" sz="quarter" idx="14"/>
          </p:nvPr>
        </p:nvSpPr>
        <p:spPr>
          <a:xfrm>
            <a:off x="838200" y="1718910"/>
            <a:ext cx="5193196" cy="946800"/>
          </a:xfrm>
        </p:spPr>
        <p:txBody>
          <a:bodyPr>
            <a:normAutofit/>
          </a:bodyPr>
          <a:lstStyle/>
          <a:p>
            <a:endParaRPr lang="en-US"/>
          </a:p>
        </p:txBody>
      </p:sp>
      <p:sp>
        <p:nvSpPr>
          <p:cNvPr id="5" name="Content Placeholder 4">
            <a:extLst>
              <a:ext uri="{FF2B5EF4-FFF2-40B4-BE49-F238E27FC236}">
                <a16:creationId xmlns:a16="http://schemas.microsoft.com/office/drawing/2014/main" id="{4AB05D1C-3321-17F6-4797-4B267B8A46C5}"/>
              </a:ext>
            </a:extLst>
          </p:cNvPr>
          <p:cNvSpPr>
            <a:spLocks noGrp="1"/>
          </p:cNvSpPr>
          <p:nvPr>
            <p:ph sz="quarter" idx="15"/>
          </p:nvPr>
        </p:nvSpPr>
        <p:spPr>
          <a:xfrm>
            <a:off x="6348752" y="1965023"/>
            <a:ext cx="5013069" cy="4652753"/>
          </a:xfrm>
        </p:spPr>
        <p:txBody>
          <a:bodyPr vert="horz" lIns="91440" tIns="45720" rIns="91440" bIns="45720" rtlCol="0" anchor="t">
            <a:normAutofit fontScale="85000" lnSpcReduction="10000"/>
          </a:bodyPr>
          <a:lstStyle/>
          <a:p>
            <a:r>
              <a:rPr lang="en-US">
                <a:latin typeface="Arial"/>
                <a:cs typeface="Arial"/>
              </a:rPr>
              <a:t>The code begins by importing the Scanner class from the </a:t>
            </a:r>
            <a:r>
              <a:rPr lang="en-US" err="1">
                <a:latin typeface="Arial"/>
                <a:cs typeface="Arial"/>
              </a:rPr>
              <a:t>java.util</a:t>
            </a:r>
            <a:r>
              <a:rPr lang="en-US">
                <a:latin typeface="Arial"/>
                <a:cs typeface="Arial"/>
              </a:rPr>
              <a:t> package, which is essential for reading user input from the console.</a:t>
            </a:r>
            <a:endParaRPr lang="en-US"/>
          </a:p>
          <a:p>
            <a:r>
              <a:rPr lang="en-US">
                <a:latin typeface="Arial"/>
                <a:cs typeface="Arial"/>
              </a:rPr>
              <a:t>Covert input to Array - The input string is split into individual components using the split(" ") method, which creates a list of strings. Each string is then converted to an integer using map { </a:t>
            </a:r>
            <a:r>
              <a:rPr lang="en-US" err="1">
                <a:latin typeface="Arial"/>
                <a:cs typeface="Arial"/>
              </a:rPr>
              <a:t>it.toInt</a:t>
            </a:r>
            <a:r>
              <a:rPr lang="en-US">
                <a:latin typeface="Arial"/>
                <a:cs typeface="Arial"/>
              </a:rPr>
              <a:t>() }, and finally, it is transformed into an array with </a:t>
            </a:r>
            <a:r>
              <a:rPr lang="en-US" err="1">
                <a:latin typeface="Arial"/>
                <a:cs typeface="Arial"/>
              </a:rPr>
              <a:t>toTypedArray</a:t>
            </a:r>
            <a:r>
              <a:rPr lang="en-US">
                <a:latin typeface="Arial"/>
                <a:cs typeface="Arial"/>
              </a:rPr>
              <a:t>().</a:t>
            </a:r>
          </a:p>
          <a:p>
            <a:r>
              <a:rPr lang="en-US">
                <a:latin typeface="Arial"/>
                <a:cs typeface="Arial"/>
              </a:rPr>
              <a:t>Remove duplicates using a Set (which inherently does not allow duplicate values)</a:t>
            </a:r>
          </a:p>
          <a:p>
            <a:r>
              <a:rPr lang="en-US">
                <a:latin typeface="Arial"/>
                <a:cs typeface="Arial"/>
              </a:rPr>
              <a:t>Then covert back to an Array using </a:t>
            </a:r>
            <a:r>
              <a:rPr lang="en-US" err="1">
                <a:latin typeface="Arial"/>
                <a:cs typeface="Arial"/>
              </a:rPr>
              <a:t>toTypedArray</a:t>
            </a:r>
            <a:r>
              <a:rPr lang="en-US">
                <a:latin typeface="Arial"/>
                <a:cs typeface="Arial"/>
              </a:rPr>
              <a:t>()</a:t>
            </a:r>
          </a:p>
        </p:txBody>
      </p:sp>
      <p:sp>
        <p:nvSpPr>
          <p:cNvPr id="6" name="Content Placeholder 5">
            <a:extLst>
              <a:ext uri="{FF2B5EF4-FFF2-40B4-BE49-F238E27FC236}">
                <a16:creationId xmlns:a16="http://schemas.microsoft.com/office/drawing/2014/main" id="{3F88C721-ACCF-C41F-4A96-107FE7747900}"/>
              </a:ext>
            </a:extLst>
          </p:cNvPr>
          <p:cNvSpPr>
            <a:spLocks noGrp="1"/>
          </p:cNvSpPr>
          <p:nvPr>
            <p:ph type="body" sz="quarter" idx="16"/>
          </p:nvPr>
        </p:nvSpPr>
        <p:spPr>
          <a:xfrm>
            <a:off x="6348752" y="1008899"/>
            <a:ext cx="5021090" cy="814601"/>
          </a:xfrm>
        </p:spPr>
        <p:txBody>
          <a:bodyPr>
            <a:normAutofit/>
          </a:bodyPr>
          <a:lstStyle/>
          <a:p>
            <a:r>
              <a:rPr lang="en-US">
                <a:latin typeface="Arial"/>
                <a:cs typeface="Arial"/>
              </a:rPr>
              <a:t>Remove Duplicates</a:t>
            </a:r>
          </a:p>
          <a:p>
            <a:endParaRPr lang="en-US">
              <a:latin typeface="Arial"/>
              <a:cs typeface="Arial"/>
            </a:endParaRPr>
          </a:p>
        </p:txBody>
      </p:sp>
      <p:sp>
        <p:nvSpPr>
          <p:cNvPr id="9" name="Content Placeholder 8">
            <a:extLst>
              <a:ext uri="{FF2B5EF4-FFF2-40B4-BE49-F238E27FC236}">
                <a16:creationId xmlns:a16="http://schemas.microsoft.com/office/drawing/2014/main" id="{97EF349E-7795-165D-6873-AA6EBCA52C96}"/>
              </a:ext>
            </a:extLst>
          </p:cNvPr>
          <p:cNvSpPr>
            <a:spLocks noGrp="1"/>
          </p:cNvSpPr>
          <p:nvPr>
            <p:ph sz="quarter" idx="10"/>
          </p:nvPr>
        </p:nvSpPr>
        <p:spPr/>
        <p:txBody>
          <a:bodyPr vert="horz" lIns="91440" tIns="45720" rIns="91440" bIns="45720" rtlCol="0" anchor="t">
            <a:normAutofit/>
          </a:bodyPr>
          <a:lstStyle/>
          <a:p>
            <a:r>
              <a:rPr lang="en-US">
                <a:latin typeface="Arial"/>
                <a:cs typeface="Arial"/>
              </a:rPr>
              <a:t>Kotlin is 100% interoperable with Java</a:t>
            </a:r>
          </a:p>
          <a:p>
            <a:r>
              <a:rPr lang="en-US">
                <a:latin typeface="Arial"/>
                <a:cs typeface="Arial"/>
              </a:rPr>
              <a:t> With this perk, you can easily use either Kotlin or Java libraries when working on Kotlin data projects.</a:t>
            </a:r>
          </a:p>
        </p:txBody>
      </p:sp>
    </p:spTree>
    <p:extLst>
      <p:ext uri="{BB962C8B-B14F-4D97-AF65-F5344CB8AC3E}">
        <p14:creationId xmlns:p14="http://schemas.microsoft.com/office/powerpoint/2010/main" val="6166085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p:cNvSpPr>
            <a:spLocks noGrp="1"/>
          </p:cNvSpPr>
          <p:nvPr>
            <p:ph type="body" sz="quarter" idx="13"/>
          </p:nvPr>
        </p:nvSpPr>
        <p:spPr>
          <a:xfrm>
            <a:off x="175365" y="619931"/>
            <a:ext cx="5749446" cy="5928104"/>
          </a:xfrm>
        </p:spPr>
        <p:txBody>
          <a:bodyPr/>
          <a:lstStyle/>
          <a:p>
            <a:endParaRPr lang="en-US" b="1"/>
          </a:p>
          <a:p>
            <a:endParaRPr lang="en-US" b="1"/>
          </a:p>
        </p:txBody>
      </p:sp>
      <p:sp>
        <p:nvSpPr>
          <p:cNvPr id="4" name="Text Placeholder 3"/>
          <p:cNvSpPr>
            <a:spLocks noGrp="1"/>
          </p:cNvSpPr>
          <p:nvPr>
            <p:ph type="body" sz="quarter" idx="14"/>
          </p:nvPr>
        </p:nvSpPr>
        <p:spPr>
          <a:xfrm>
            <a:off x="10421475" y="520229"/>
            <a:ext cx="1345372" cy="196748"/>
          </a:xfrm>
        </p:spPr>
        <p:txBody>
          <a:bodyPr>
            <a:normAutofit fontScale="32500" lnSpcReduction="20000"/>
          </a:bodyPr>
          <a:lstStyle/>
          <a:p>
            <a:endParaRPr lang="en-US"/>
          </a:p>
        </p:txBody>
      </p:sp>
      <p:pic>
        <p:nvPicPr>
          <p:cNvPr id="3" name="Content Placeholder 2" descr="A screenshot of a computer program&#10;&#10;Description automatically generated">
            <a:extLst>
              <a:ext uri="{FF2B5EF4-FFF2-40B4-BE49-F238E27FC236}">
                <a16:creationId xmlns:a16="http://schemas.microsoft.com/office/drawing/2014/main" id="{92AAFBC3-4637-3AFB-7DB5-0FA8B1039027}"/>
              </a:ext>
            </a:extLst>
          </p:cNvPr>
          <p:cNvPicPr>
            <a:picLocks noGrp="1" noChangeAspect="1"/>
          </p:cNvPicPr>
          <p:nvPr>
            <p:ph sz="quarter" idx="10"/>
          </p:nvPr>
        </p:nvPicPr>
        <p:blipFill>
          <a:blip r:embed="rId2"/>
          <a:stretch>
            <a:fillRect/>
          </a:stretch>
        </p:blipFill>
        <p:spPr>
          <a:xfrm>
            <a:off x="-1126" y="-3017"/>
            <a:ext cx="12194694" cy="6821866"/>
          </a:xfrm>
        </p:spPr>
      </p:pic>
    </p:spTree>
    <p:extLst>
      <p:ext uri="{BB962C8B-B14F-4D97-AF65-F5344CB8AC3E}">
        <p14:creationId xmlns:p14="http://schemas.microsoft.com/office/powerpoint/2010/main" val="5395879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64D30CF6-BEA8-3486-6863-05317687A0F3}"/>
              </a:ext>
            </a:extLst>
          </p:cNvPr>
          <p:cNvSpPr>
            <a:spLocks noGrp="1"/>
          </p:cNvSpPr>
          <p:nvPr>
            <p:ph type="body" sz="quarter" idx="13"/>
          </p:nvPr>
        </p:nvSpPr>
        <p:spPr/>
        <p:txBody>
          <a:bodyPr/>
          <a:lstStyle/>
          <a:p>
            <a:endParaRPr lang="en-US"/>
          </a:p>
        </p:txBody>
      </p:sp>
      <p:sp>
        <p:nvSpPr>
          <p:cNvPr id="3" name="Content Placeholder 2">
            <a:extLst>
              <a:ext uri="{FF2B5EF4-FFF2-40B4-BE49-F238E27FC236}">
                <a16:creationId xmlns:a16="http://schemas.microsoft.com/office/drawing/2014/main" id="{07D24BB2-873C-457B-E616-6C4FE8387048}"/>
              </a:ext>
            </a:extLst>
          </p:cNvPr>
          <p:cNvSpPr>
            <a:spLocks noGrp="1"/>
          </p:cNvSpPr>
          <p:nvPr>
            <p:ph sz="quarter" idx="10"/>
          </p:nvPr>
        </p:nvSpPr>
        <p:spPr/>
        <p:txBody>
          <a:bodyPr/>
          <a:lstStyle/>
          <a:p>
            <a:endParaRPr lang="en-US"/>
          </a:p>
        </p:txBody>
      </p:sp>
      <p:sp>
        <p:nvSpPr>
          <p:cNvPr id="4" name="Text Placeholder 3">
            <a:extLst>
              <a:ext uri="{FF2B5EF4-FFF2-40B4-BE49-F238E27FC236}">
                <a16:creationId xmlns:a16="http://schemas.microsoft.com/office/drawing/2014/main" id="{656F249B-3BED-50E0-AB23-CE698CE2C785}"/>
              </a:ext>
            </a:extLst>
          </p:cNvPr>
          <p:cNvSpPr>
            <a:spLocks noGrp="1"/>
          </p:cNvSpPr>
          <p:nvPr>
            <p:ph type="body" sz="quarter" idx="14"/>
          </p:nvPr>
        </p:nvSpPr>
        <p:spPr/>
        <p:txBody>
          <a:bodyPr/>
          <a:lstStyle/>
          <a:p>
            <a:endParaRPr lang="en-US"/>
          </a:p>
        </p:txBody>
      </p:sp>
      <p:pic>
        <p:nvPicPr>
          <p:cNvPr id="5" name="presentation vid">
            <a:hlinkClick r:id="" action="ppaction://media"/>
            <a:extLst>
              <a:ext uri="{FF2B5EF4-FFF2-40B4-BE49-F238E27FC236}">
                <a16:creationId xmlns:a16="http://schemas.microsoft.com/office/drawing/2014/main" id="{03C1EDFC-6951-D4B3-9AF7-758F4EA5F16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839002" y="358214"/>
            <a:ext cx="10400052" cy="6063238"/>
          </a:xfrm>
          <a:prstGeom prst="rect">
            <a:avLst/>
          </a:prstGeom>
        </p:spPr>
      </p:pic>
    </p:spTree>
    <p:extLst>
      <p:ext uri="{BB962C8B-B14F-4D97-AF65-F5344CB8AC3E}">
        <p14:creationId xmlns:p14="http://schemas.microsoft.com/office/powerpoint/2010/main" val="30149442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EF4D143-5A66-F942-9EE4-75D3DB90FA0E}"/>
              </a:ext>
            </a:extLst>
          </p:cNvPr>
          <p:cNvSpPr>
            <a:spLocks noGrp="1"/>
          </p:cNvSpPr>
          <p:nvPr>
            <p:ph type="title"/>
          </p:nvPr>
        </p:nvSpPr>
        <p:spPr/>
        <p:txBody>
          <a:bodyPr/>
          <a:lstStyle/>
          <a:p>
            <a:pPr algn="ctr"/>
            <a:r>
              <a:rPr lang="en-US">
                <a:latin typeface="Arial"/>
                <a:cs typeface="Arial"/>
              </a:rPr>
              <a:t>Classification</a:t>
            </a:r>
            <a:endParaRPr lang="en-US"/>
          </a:p>
        </p:txBody>
      </p:sp>
    </p:spTree>
    <p:extLst>
      <p:ext uri="{BB962C8B-B14F-4D97-AF65-F5344CB8AC3E}">
        <p14:creationId xmlns:p14="http://schemas.microsoft.com/office/powerpoint/2010/main" val="31539078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DC1450-7A1A-A826-BEA2-830923A094C4}"/>
              </a:ext>
            </a:extLst>
          </p:cNvPr>
          <p:cNvSpPr>
            <a:spLocks noGrp="1"/>
          </p:cNvSpPr>
          <p:nvPr>
            <p:ph type="title"/>
          </p:nvPr>
        </p:nvSpPr>
        <p:spPr/>
        <p:txBody>
          <a:bodyPr/>
          <a:lstStyle/>
          <a:p>
            <a:r>
              <a:rPr lang="en-US">
                <a:latin typeface="Arial"/>
                <a:cs typeface="Arial"/>
              </a:rPr>
              <a:t>Classification</a:t>
            </a:r>
            <a:endParaRPr lang="en-US"/>
          </a:p>
        </p:txBody>
      </p:sp>
      <p:sp>
        <p:nvSpPr>
          <p:cNvPr id="4" name="Text Placeholder 3">
            <a:extLst>
              <a:ext uri="{FF2B5EF4-FFF2-40B4-BE49-F238E27FC236}">
                <a16:creationId xmlns:a16="http://schemas.microsoft.com/office/drawing/2014/main" id="{BA4F4B5C-26D5-F8BD-B185-9702E0C2C6D3}"/>
              </a:ext>
            </a:extLst>
          </p:cNvPr>
          <p:cNvSpPr>
            <a:spLocks noGrp="1"/>
          </p:cNvSpPr>
          <p:nvPr>
            <p:ph type="body" sz="quarter" idx="14"/>
          </p:nvPr>
        </p:nvSpPr>
        <p:spPr>
          <a:xfrm>
            <a:off x="838200" y="1718910"/>
            <a:ext cx="5193196" cy="946800"/>
          </a:xfrm>
        </p:spPr>
        <p:txBody>
          <a:bodyPr>
            <a:normAutofit/>
          </a:bodyPr>
          <a:lstStyle/>
          <a:p>
            <a:r>
              <a:rPr lang="en-US">
                <a:latin typeface="Arial"/>
                <a:cs typeface="Arial"/>
              </a:rPr>
              <a:t>Paradigms</a:t>
            </a:r>
          </a:p>
        </p:txBody>
      </p:sp>
      <p:sp>
        <p:nvSpPr>
          <p:cNvPr id="5" name="Content Placeholder 4">
            <a:extLst>
              <a:ext uri="{FF2B5EF4-FFF2-40B4-BE49-F238E27FC236}">
                <a16:creationId xmlns:a16="http://schemas.microsoft.com/office/drawing/2014/main" id="{4AB05D1C-3321-17F6-4797-4B267B8A46C5}"/>
              </a:ext>
            </a:extLst>
          </p:cNvPr>
          <p:cNvSpPr>
            <a:spLocks noGrp="1"/>
          </p:cNvSpPr>
          <p:nvPr>
            <p:ph sz="quarter" idx="15"/>
          </p:nvPr>
        </p:nvSpPr>
        <p:spPr/>
        <p:txBody>
          <a:bodyPr vert="horz" lIns="91440" tIns="45720" rIns="91440" bIns="45720" rtlCol="0" anchor="t">
            <a:normAutofit/>
          </a:bodyPr>
          <a:lstStyle/>
          <a:p>
            <a:r>
              <a:rPr lang="en-US" dirty="0">
                <a:latin typeface="Arial"/>
                <a:cs typeface="Arial"/>
              </a:rPr>
              <a:t>Kotlin was built to run on the JVM, allowing the usage of Java libraries but this also allows it so Kotlin can call on Java code. </a:t>
            </a:r>
          </a:p>
          <a:p>
            <a:r>
              <a:rPr lang="en-US" dirty="0">
                <a:latin typeface="Arial"/>
                <a:cs typeface="Arial"/>
              </a:rPr>
              <a:t>Kotlin can also be compiled into JavaScript making it ideal for web development on IOS and Windows.</a:t>
            </a:r>
          </a:p>
        </p:txBody>
      </p:sp>
      <p:sp>
        <p:nvSpPr>
          <p:cNvPr id="6" name="Content Placeholder 5">
            <a:extLst>
              <a:ext uri="{FF2B5EF4-FFF2-40B4-BE49-F238E27FC236}">
                <a16:creationId xmlns:a16="http://schemas.microsoft.com/office/drawing/2014/main" id="{3F88C721-ACCF-C41F-4A96-107FE7747900}"/>
              </a:ext>
            </a:extLst>
          </p:cNvPr>
          <p:cNvSpPr>
            <a:spLocks noGrp="1"/>
          </p:cNvSpPr>
          <p:nvPr>
            <p:ph type="body" sz="quarter" idx="16"/>
          </p:nvPr>
        </p:nvSpPr>
        <p:spPr/>
        <p:txBody>
          <a:bodyPr>
            <a:normAutofit/>
          </a:bodyPr>
          <a:lstStyle/>
          <a:p>
            <a:r>
              <a:rPr lang="en-US">
                <a:latin typeface="Arial"/>
                <a:cs typeface="Arial"/>
              </a:rPr>
              <a:t>Compatability</a:t>
            </a:r>
          </a:p>
        </p:txBody>
      </p:sp>
      <p:sp>
        <p:nvSpPr>
          <p:cNvPr id="9" name="Content Placeholder 8">
            <a:extLst>
              <a:ext uri="{FF2B5EF4-FFF2-40B4-BE49-F238E27FC236}">
                <a16:creationId xmlns:a16="http://schemas.microsoft.com/office/drawing/2014/main" id="{97EF349E-7795-165D-6873-AA6EBCA52C96}"/>
              </a:ext>
            </a:extLst>
          </p:cNvPr>
          <p:cNvSpPr>
            <a:spLocks noGrp="1"/>
          </p:cNvSpPr>
          <p:nvPr>
            <p:ph sz="quarter" idx="10"/>
          </p:nvPr>
        </p:nvSpPr>
        <p:spPr/>
        <p:txBody>
          <a:bodyPr vert="horz" lIns="91440" tIns="45720" rIns="91440" bIns="45720" rtlCol="0" anchor="t">
            <a:normAutofit fontScale="92500" lnSpcReduction="20000"/>
          </a:bodyPr>
          <a:lstStyle/>
          <a:p>
            <a:r>
              <a:rPr lang="en-US">
                <a:latin typeface="Arial"/>
                <a:cs typeface="Arial"/>
              </a:rPr>
              <a:t>Open-source and statically typed</a:t>
            </a:r>
          </a:p>
          <a:p>
            <a:r>
              <a:rPr lang="en-US">
                <a:latin typeface="Arial"/>
                <a:cs typeface="Arial"/>
              </a:rPr>
              <a:t>Kotlin supports a few different paradigms, with the main ones being object-oriented programming, functional programming.</a:t>
            </a:r>
            <a:endParaRPr lang="en-US"/>
          </a:p>
          <a:p>
            <a:r>
              <a:rPr lang="en-US">
                <a:latin typeface="Arial"/>
                <a:cs typeface="Arial"/>
              </a:rPr>
              <a:t>Classes, objects, and inheritance are all allowed etc.</a:t>
            </a:r>
            <a:endParaRPr lang="en-US"/>
          </a:p>
          <a:p>
            <a:r>
              <a:rPr lang="en-US">
                <a:latin typeface="Arial"/>
                <a:cs typeface="Arial"/>
              </a:rPr>
              <a:t>The usage of higher order functions and lambda expressions allows the code to be more concise.</a:t>
            </a:r>
            <a:endParaRPr lang="en-US"/>
          </a:p>
          <a:p>
            <a:r>
              <a:rPr lang="en-US">
                <a:latin typeface="Arial"/>
                <a:cs typeface="Arial"/>
              </a:rPr>
              <a:t>Code written in Kotlin is organized into procedures and functions.</a:t>
            </a:r>
            <a:endParaRPr lang="en-US"/>
          </a:p>
          <a:p>
            <a:endParaRPr lang="en-US"/>
          </a:p>
          <a:p>
            <a:pPr marL="0" indent="0">
              <a:buNone/>
            </a:pPr>
            <a:endParaRPr lang="en-US"/>
          </a:p>
        </p:txBody>
      </p:sp>
    </p:spTree>
    <p:extLst>
      <p:ext uri="{BB962C8B-B14F-4D97-AF65-F5344CB8AC3E}">
        <p14:creationId xmlns:p14="http://schemas.microsoft.com/office/powerpoint/2010/main" val="3410782772"/>
      </p:ext>
    </p:extLst>
  </p:cSld>
  <p:clrMapOvr>
    <a:masterClrMapping/>
  </p:clrMapOvr>
</p:sld>
</file>

<file path=ppt/theme/theme1.xml><?xml version="1.0" encoding="utf-8"?>
<a:theme xmlns:a="http://schemas.openxmlformats.org/drawingml/2006/main" name="150 General Theme">
  <a:themeElements>
    <a:clrScheme name="Loyola">
      <a:dk1>
        <a:srgbClr val="000000"/>
      </a:dk1>
      <a:lt1>
        <a:srgbClr val="FFFFFF"/>
      </a:lt1>
      <a:dk2>
        <a:srgbClr val="6A6A6A"/>
      </a:dk2>
      <a:lt2>
        <a:srgbClr val="E7E6E6"/>
      </a:lt2>
      <a:accent1>
        <a:srgbClr val="8D0033"/>
      </a:accent1>
      <a:accent2>
        <a:srgbClr val="5D0024"/>
      </a:accent2>
      <a:accent3>
        <a:srgbClr val="FEBC18"/>
      </a:accent3>
      <a:accent4>
        <a:srgbClr val="F88E2B"/>
      </a:accent4>
      <a:accent5>
        <a:srgbClr val="D1D3D3"/>
      </a:accent5>
      <a:accent6>
        <a:srgbClr val="8D0033"/>
      </a:accent6>
      <a:hlink>
        <a:srgbClr val="8D0033"/>
      </a:hlink>
      <a:folHlink>
        <a:srgbClr val="5D0024"/>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txDef>
      <a:spPr>
        <a:noFill/>
      </a:spPr>
      <a:bodyPr wrap="square" rtlCol="0">
        <a:spAutoFit/>
      </a:bodyPr>
      <a:lstStyle>
        <a:defPPr algn="l">
          <a:defRPr dirty="0"/>
        </a:defPPr>
      </a:lstStyle>
    </a:tx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haredWithUsers xmlns="abe843aa-e79e-454b-8d67-a5a2cb014587">
      <UserInfo>
        <DisplayName/>
        <AccountId xsi:nil="true"/>
        <AccountType/>
      </UserInfo>
    </SharedWithUser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37235B336C511D45A128B13130210360" ma:contentTypeVersion="6" ma:contentTypeDescription="Create a new document." ma:contentTypeScope="" ma:versionID="f6a3c0beebd951bc65a40b182f5fefc5">
  <xsd:schema xmlns:xsd="http://www.w3.org/2001/XMLSchema" xmlns:xs="http://www.w3.org/2001/XMLSchema" xmlns:p="http://schemas.microsoft.com/office/2006/metadata/properties" xmlns:ns2="29129abb-9542-444c-a0a3-6fe765e8e103" xmlns:ns3="abe843aa-e79e-454b-8d67-a5a2cb014587" targetNamespace="http://schemas.microsoft.com/office/2006/metadata/properties" ma:root="true" ma:fieldsID="674d4320359b2c4359b0eeb0769b6efa" ns2:_="" ns3:_="">
    <xsd:import namespace="29129abb-9542-444c-a0a3-6fe765e8e103"/>
    <xsd:import namespace="abe843aa-e79e-454b-8d67-a5a2cb014587"/>
    <xsd:element name="properties">
      <xsd:complexType>
        <xsd:sequence>
          <xsd:element name="documentManagement">
            <xsd:complexType>
              <xsd:all>
                <xsd:element ref="ns2:MediaServiceMetadata" minOccurs="0"/>
                <xsd:element ref="ns2:MediaServiceFastMetadata" minOccurs="0"/>
                <xsd:element ref="ns3:SharedWithUsers" minOccurs="0"/>
                <xsd:element ref="ns3:SharedWithDetails" minOccurs="0"/>
                <xsd:element ref="ns2:MediaServiceObjectDetectorVersions" minOccurs="0"/>
                <xsd:element ref="ns2:MediaServiceSearchPropertie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29129abb-9542-444c-a0a3-6fe765e8e10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bjectDetectorVersions" ma:index="12" nillable="true" ma:displayName="MediaServiceObjectDetectorVersions" ma:hidden="true" ma:indexed="true" ma:internalName="MediaServiceObjectDetectorVersions" ma:readOnly="true">
      <xsd:simpleType>
        <xsd:restriction base="dms:Text"/>
      </xsd:simpleType>
    </xsd:element>
    <xsd:element name="MediaServiceSearchProperties" ma:index="13" nillable="true" ma:displayName="MediaServiceSearchProperties" ma:hidden="true" ma:internalName="MediaServiceSearchPropertie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abe843aa-e79e-454b-8d67-a5a2cb014587" elementFormDefault="qualified">
    <xsd:import namespace="http://schemas.microsoft.com/office/2006/documentManagement/types"/>
    <xsd:import namespace="http://schemas.microsoft.com/office/infopath/2007/PartnerControls"/>
    <xsd:element name="SharedWithUsers" ma:index="10"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1"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33E029F-7114-4326-8721-76643C96B180}">
  <ds:schemaRefs>
    <ds:schemaRef ds:uri="http://schemas.microsoft.com/sharepoint/v3/contenttype/forms"/>
  </ds:schemaRefs>
</ds:datastoreItem>
</file>

<file path=customXml/itemProps2.xml><?xml version="1.0" encoding="utf-8"?>
<ds:datastoreItem xmlns:ds="http://schemas.openxmlformats.org/officeDocument/2006/customXml" ds:itemID="{6C53667B-C5DC-4968-8C45-E8B18B0DFD79}">
  <ds:schemaRefs>
    <ds:schemaRef ds:uri="29129abb-9542-444c-a0a3-6fe765e8e103"/>
    <ds:schemaRef ds:uri="abe843aa-e79e-454b-8d67-a5a2cb014587"/>
    <ds:schemaRef ds:uri="http://purl.org/dc/dcmitype/"/>
    <ds:schemaRef ds:uri="http://purl.org/dc/elements/1.1/"/>
    <ds:schemaRef ds:uri="http://purl.org/dc/terms/"/>
    <ds:schemaRef ds:uri="http://schemas.microsoft.com/office/2006/documentManagement/types"/>
    <ds:schemaRef ds:uri="http://schemas.microsoft.com/office/2006/metadata/properties"/>
    <ds:schemaRef ds:uri="http://schemas.microsoft.com/office/infopath/2007/PartnerControls"/>
    <ds:schemaRef ds:uri="http://schemas.openxmlformats.org/package/2006/metadata/core-properties"/>
    <ds:schemaRef ds:uri="http://www.w3.org/XML/1998/namespace"/>
  </ds:schemaRefs>
</ds:datastoreItem>
</file>

<file path=customXml/itemProps3.xml><?xml version="1.0" encoding="utf-8"?>
<ds:datastoreItem xmlns:ds="http://schemas.openxmlformats.org/officeDocument/2006/customXml" ds:itemID="{468F5753-6EA6-4DC4-A1DE-DAD78064FFD8}">
  <ds:schemaRefs>
    <ds:schemaRef ds:uri="29129abb-9542-444c-a0a3-6fe765e8e103"/>
    <ds:schemaRef ds:uri="abe843aa-e79e-454b-8d67-a5a2cb014587"/>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Application>Microsoft Office PowerPoint</Application>
  <PresentationFormat>Widescreen</PresentationFormat>
  <Slides>15</Slides>
  <Notes>1</Notes>
  <HiddenSlides>0</HiddenSlides>
  <ScaleCrop>false</ScaleCrop>
  <HeadingPairs>
    <vt:vector size="4" baseType="variant">
      <vt:variant>
        <vt:lpstr>Theme</vt:lpstr>
      </vt:variant>
      <vt:variant>
        <vt:i4>1</vt:i4>
      </vt:variant>
      <vt:variant>
        <vt:lpstr>Slide Titles</vt:lpstr>
      </vt:variant>
      <vt:variant>
        <vt:i4>15</vt:i4>
      </vt:variant>
    </vt:vector>
  </HeadingPairs>
  <TitlesOfParts>
    <vt:vector size="16" baseType="lpstr">
      <vt:lpstr>150 General Theme</vt:lpstr>
      <vt:lpstr>Kotlin Programming Language  Brian Ortiz, Lee Wilson, Eamon Jouett, Max Simmer </vt:lpstr>
      <vt:lpstr>Background</vt:lpstr>
      <vt:lpstr>Introduction to Kotlin</vt:lpstr>
      <vt:lpstr>Code Sample</vt:lpstr>
      <vt:lpstr>Kotlin sample code</vt:lpstr>
      <vt:lpstr>PowerPoint Presentation</vt:lpstr>
      <vt:lpstr>PowerPoint Presentation</vt:lpstr>
      <vt:lpstr>Classification</vt:lpstr>
      <vt:lpstr>Classification</vt:lpstr>
      <vt:lpstr>PowerPoint Presentation</vt:lpstr>
      <vt:lpstr>Evaluation</vt:lpstr>
      <vt:lpstr>Evaluation</vt:lpstr>
      <vt:lpstr>PowerPoint Presentation</vt:lpstr>
      <vt:lpstr>Conclusion</vt:lpstr>
      <vt:lpstr>Questions?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Crisenbery, Casey</dc:creator>
  <cp:revision>12</cp:revision>
  <dcterms:created xsi:type="dcterms:W3CDTF">2020-02-11T20:39:40Z</dcterms:created>
  <dcterms:modified xsi:type="dcterms:W3CDTF">2024-10-01T20:27:23Z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0x01010037235B336C511D45A128B13130210360</vt:lpwstr>
  </property>
  <property fmtid="{D5CDD505-2E9C-101B-9397-08002B2CF9AE}" pid="3" name="MediaServiceImageTags">
    <vt:lpwstr/>
  </property>
  <property fmtid="{D5CDD505-2E9C-101B-9397-08002B2CF9AE}" pid="4" name="Order">
    <vt:r8>11903100</vt:r8>
  </property>
  <property fmtid="{D5CDD505-2E9C-101B-9397-08002B2CF9AE}" pid="5" name="xd_Signature">
    <vt:bool>false</vt:bool>
  </property>
  <property fmtid="{D5CDD505-2E9C-101B-9397-08002B2CF9AE}" pid="6" name="xd_ProgID">
    <vt:lpwstr/>
  </property>
  <property fmtid="{D5CDD505-2E9C-101B-9397-08002B2CF9AE}" pid="7" name="TriggerFlowInfo">
    <vt:lpwstr/>
  </property>
  <property fmtid="{D5CDD505-2E9C-101B-9397-08002B2CF9AE}" pid="8" name="ComplianceAssetId">
    <vt:lpwstr/>
  </property>
  <property fmtid="{D5CDD505-2E9C-101B-9397-08002B2CF9AE}" pid="9" name="TemplateUrl">
    <vt:lpwstr/>
  </property>
  <property fmtid="{D5CDD505-2E9C-101B-9397-08002B2CF9AE}" pid="10" name="_ExtendedDescription">
    <vt:lpwstr/>
  </property>
</Properties>
</file>